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notesMasterIdLst>
    <p:notesMasterId r:id="rId27"/>
  </p:notesMasterIdLst>
  <p:handoutMasterIdLst>
    <p:handoutMasterId r:id="rId28"/>
  </p:handoutMasterIdLst>
  <p:sldIdLst>
    <p:sldId id="261" r:id="rId6"/>
    <p:sldId id="414" r:id="rId7"/>
    <p:sldId id="415" r:id="rId8"/>
    <p:sldId id="451" r:id="rId9"/>
    <p:sldId id="449" r:id="rId10"/>
    <p:sldId id="422" r:id="rId11"/>
    <p:sldId id="423" r:id="rId12"/>
    <p:sldId id="416" r:id="rId13"/>
    <p:sldId id="417" r:id="rId14"/>
    <p:sldId id="432" r:id="rId15"/>
    <p:sldId id="447" r:id="rId16"/>
    <p:sldId id="442" r:id="rId17"/>
    <p:sldId id="431" r:id="rId18"/>
    <p:sldId id="435" r:id="rId19"/>
    <p:sldId id="438" r:id="rId20"/>
    <p:sldId id="452" r:id="rId21"/>
    <p:sldId id="444" r:id="rId22"/>
    <p:sldId id="433" r:id="rId23"/>
    <p:sldId id="437" r:id="rId24"/>
    <p:sldId id="448" r:id="rId25"/>
    <p:sldId id="439" r:id="rId26"/>
  </p:sldIdLst>
  <p:sldSz cx="12192000" cy="6858000"/>
  <p:notesSz cx="6797675" cy="9926638"/>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Exo" panose="020B0604020202020204" charset="0"/>
      <p:regular r:id="rId35"/>
      <p:bold r:id="rId36"/>
      <p:italic r:id="rId37"/>
      <p:boldItalic r:id="rId38"/>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31"/>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3AC4AA-7463-4EE3-87E2-B53936B31B52}" v="1" dt="2022-06-13T08:04:35.13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9925" autoAdjust="0"/>
  </p:normalViewPr>
  <p:slideViewPr>
    <p:cSldViewPr snapToGrid="0">
      <p:cViewPr varScale="1">
        <p:scale>
          <a:sx n="68" d="100"/>
          <a:sy n="68" d="100"/>
        </p:scale>
        <p:origin x="1128"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oleObject" Target="file:///\\dc\TBC\users\Lilas\03-Donn&#233;es%20hors%20G&#224;R\Donn&#233;es%20et%20graphiques%20sur%20plusieurs%20ann&#233;es\Donn&#233;es%20et%20graphiques%20sur%20pls%20ann&#233;es201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incidence!$B$3</c:f>
              <c:strCache>
                <c:ptCount val="1"/>
                <c:pt idx="0">
                  <c:v>mesures</c:v>
                </c:pt>
              </c:strCache>
            </c:strRef>
          </c:tx>
          <c:spPr>
            <a:ln w="28575" cap="rnd">
              <a:solidFill>
                <a:schemeClr val="accent1"/>
              </a:solidFill>
              <a:round/>
            </a:ln>
            <a:effectLst/>
          </c:spPr>
          <c:marker>
            <c:symbol val="none"/>
          </c:marker>
          <c:cat>
            <c:numRef>
              <c:f>incidence!$A$4:$A$39</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incidence!$B$4:$B$39</c:f>
              <c:numCache>
                <c:formatCode>General</c:formatCode>
                <c:ptCount val="36"/>
                <c:pt idx="0">
                  <c:v>28</c:v>
                </c:pt>
                <c:pt idx="1">
                  <c:v>28.8</c:v>
                </c:pt>
                <c:pt idx="2">
                  <c:v>26.9</c:v>
                </c:pt>
                <c:pt idx="3">
                  <c:v>22.2</c:v>
                </c:pt>
                <c:pt idx="4">
                  <c:v>21.8</c:v>
                </c:pt>
                <c:pt idx="5">
                  <c:v>19.8</c:v>
                </c:pt>
                <c:pt idx="6">
                  <c:v>19.2</c:v>
                </c:pt>
                <c:pt idx="7">
                  <c:v>18</c:v>
                </c:pt>
                <c:pt idx="8">
                  <c:v>16.100000000000001</c:v>
                </c:pt>
                <c:pt idx="9">
                  <c:v>16.600000000000001</c:v>
                </c:pt>
                <c:pt idx="10">
                  <c:v>15.8</c:v>
                </c:pt>
                <c:pt idx="11">
                  <c:v>14.6</c:v>
                </c:pt>
                <c:pt idx="12">
                  <c:v>13.3</c:v>
                </c:pt>
                <c:pt idx="13">
                  <c:v>14.9</c:v>
                </c:pt>
                <c:pt idx="14">
                  <c:v>15.1</c:v>
                </c:pt>
                <c:pt idx="15">
                  <c:v>13.6</c:v>
                </c:pt>
                <c:pt idx="16">
                  <c:v>13.3</c:v>
                </c:pt>
                <c:pt idx="17">
                  <c:v>12.7</c:v>
                </c:pt>
                <c:pt idx="18">
                  <c:v>11.8</c:v>
                </c:pt>
                <c:pt idx="19">
                  <c:v>12.4</c:v>
                </c:pt>
                <c:pt idx="20">
                  <c:v>12.8</c:v>
                </c:pt>
                <c:pt idx="21">
                  <c:v>12.9</c:v>
                </c:pt>
                <c:pt idx="22">
                  <c:v>12.7</c:v>
                </c:pt>
                <c:pt idx="23">
                  <c:v>10.9</c:v>
                </c:pt>
                <c:pt idx="24">
                  <c:v>11.8</c:v>
                </c:pt>
                <c:pt idx="25">
                  <c:v>11</c:v>
                </c:pt>
                <c:pt idx="26">
                  <c:v>10.7</c:v>
                </c:pt>
                <c:pt idx="27">
                  <c:v>9.6999999999999993</c:v>
                </c:pt>
                <c:pt idx="28">
                  <c:v>9.4</c:v>
                </c:pt>
                <c:pt idx="29">
                  <c:v>9.5</c:v>
                </c:pt>
                <c:pt idx="30">
                  <c:v>10.3</c:v>
                </c:pt>
                <c:pt idx="31">
                  <c:v>9.5</c:v>
                </c:pt>
                <c:pt idx="32">
                  <c:v>8.9</c:v>
                </c:pt>
                <c:pt idx="33">
                  <c:v>8.8000000000000007</c:v>
                </c:pt>
                <c:pt idx="34">
                  <c:v>8.6</c:v>
                </c:pt>
                <c:pt idx="35">
                  <c:v>8.8000000000000007</c:v>
                </c:pt>
              </c:numCache>
            </c:numRef>
          </c:val>
          <c:smooth val="0"/>
          <c:extLst>
            <c:ext xmlns:c16="http://schemas.microsoft.com/office/drawing/2014/chart" uri="{C3380CC4-5D6E-409C-BE32-E72D297353CC}">
              <c16:uniqueId val="{00000000-DB57-47AB-96C0-A20B5A9DEA3F}"/>
            </c:ext>
          </c:extLst>
        </c:ser>
        <c:ser>
          <c:idx val="2"/>
          <c:order val="1"/>
          <c:tx>
            <c:strRef>
              <c:f>incidence!$E$3</c:f>
              <c:strCache>
                <c:ptCount val="1"/>
                <c:pt idx="0">
                  <c:v>seuil pays à faible incidence</c:v>
                </c:pt>
              </c:strCache>
            </c:strRef>
          </c:tx>
          <c:spPr>
            <a:ln w="28575" cap="rnd">
              <a:solidFill>
                <a:schemeClr val="accent3"/>
              </a:solidFill>
              <a:prstDash val="sysDash"/>
              <a:round/>
            </a:ln>
            <a:effectLst/>
          </c:spPr>
          <c:marker>
            <c:symbol val="none"/>
          </c:marker>
          <c:val>
            <c:numRef>
              <c:f>incidence!$E$4:$E$39</c:f>
              <c:numCache>
                <c:formatCode>General</c:formatCode>
                <c:ptCount val="36"/>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numCache>
            </c:numRef>
          </c:val>
          <c:smooth val="0"/>
          <c:extLst>
            <c:ext xmlns:c16="http://schemas.microsoft.com/office/drawing/2014/chart" uri="{C3380CC4-5D6E-409C-BE32-E72D297353CC}">
              <c16:uniqueId val="{00000001-DB57-47AB-96C0-A20B5A9DEA3F}"/>
            </c:ext>
          </c:extLst>
        </c:ser>
        <c:dLbls>
          <c:showLegendKey val="0"/>
          <c:showVal val="0"/>
          <c:showCatName val="0"/>
          <c:showSerName val="0"/>
          <c:showPercent val="0"/>
          <c:showBubbleSize val="0"/>
        </c:dLbls>
        <c:smooth val="0"/>
        <c:axId val="624046984"/>
        <c:axId val="624047376"/>
      </c:lineChart>
      <c:catAx>
        <c:axId val="624046984"/>
        <c:scaling>
          <c:orientation val="minMax"/>
        </c:scaling>
        <c:delete val="0"/>
        <c:axPos val="b"/>
        <c:numFmt formatCode="General" sourceLinked="1"/>
        <c:majorTickMark val="none"/>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24047376"/>
        <c:crosses val="autoZero"/>
        <c:auto val="0"/>
        <c:lblAlgn val="ctr"/>
        <c:lblOffset val="100"/>
        <c:tickLblSkip val="2"/>
        <c:noMultiLvlLbl val="1"/>
      </c:catAx>
      <c:valAx>
        <c:axId val="624047376"/>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fr-BE" sz="1100"/>
                  <a:t>Incidence  /100 000</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624046984"/>
        <c:crossesAt val="1"/>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6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PN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jpg"/></Relationships>
</file>

<file path=ppt/diagrams/_rels/data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png"/><Relationship Id="rId1" Type="http://schemas.openxmlformats.org/officeDocument/2006/relationships/image" Target="../media/image3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jpg"/></Relationships>
</file>

<file path=ppt/diagrams/_rels/drawing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png"/><Relationship Id="rId1" Type="http://schemas.openxmlformats.org/officeDocument/2006/relationships/image" Target="../media/image3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4F68B-B0BF-4A05-8AC9-2A38EBD9E0E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BE"/>
        </a:p>
      </dgm:t>
    </dgm:pt>
    <dgm:pt modelId="{97B4BCE1-456B-48AD-9D1C-15AAD21B36CA}">
      <dgm:prSet phldrT="[Texte]" custT="1">
        <dgm:style>
          <a:lnRef idx="2">
            <a:schemeClr val="accent2"/>
          </a:lnRef>
          <a:fillRef idx="1">
            <a:schemeClr val="lt1"/>
          </a:fillRef>
          <a:effectRef idx="0">
            <a:schemeClr val="accent2"/>
          </a:effectRef>
          <a:fontRef idx="minor">
            <a:schemeClr val="dk1"/>
          </a:fontRef>
        </dgm:style>
      </dgm:prSet>
      <dgm:spPr/>
      <dgm:t>
        <a:bodyPr/>
        <a:lstStyle/>
        <a:p>
          <a:r>
            <a:rPr lang="fr-BE" sz="3000" dirty="0"/>
            <a:t>Toux </a:t>
          </a:r>
        </a:p>
      </dgm:t>
    </dgm:pt>
    <dgm:pt modelId="{3D5538C2-21A4-4751-83DD-B1CEC050A1CE}" type="parTrans" cxnId="{E98FA322-E69D-4CE6-A14D-241B88CD766F}">
      <dgm:prSet/>
      <dgm:spPr/>
      <dgm:t>
        <a:bodyPr/>
        <a:lstStyle/>
        <a:p>
          <a:endParaRPr lang="fr-BE" sz="6000"/>
        </a:p>
      </dgm:t>
    </dgm:pt>
    <dgm:pt modelId="{FD71CC06-5B6E-477A-9E2E-B8709C87B354}" type="sibTrans" cxnId="{E98FA322-E69D-4CE6-A14D-241B88CD766F}">
      <dgm:prSet/>
      <dgm:spPr/>
      <dgm:t>
        <a:bodyPr/>
        <a:lstStyle/>
        <a:p>
          <a:endParaRPr lang="fr-BE" sz="6000"/>
        </a:p>
      </dgm:t>
    </dgm:pt>
    <dgm:pt modelId="{8F9FA8C7-78BB-4CC9-9E44-EE1863C3996F}">
      <dgm:prSet phldrT="[Texte]" custT="1">
        <dgm:style>
          <a:lnRef idx="2">
            <a:schemeClr val="accent2"/>
          </a:lnRef>
          <a:fillRef idx="1">
            <a:schemeClr val="lt1"/>
          </a:fillRef>
          <a:effectRef idx="0">
            <a:schemeClr val="accent2"/>
          </a:effectRef>
          <a:fontRef idx="minor">
            <a:schemeClr val="dk1"/>
          </a:fontRef>
        </dgm:style>
      </dgm:prSet>
      <dgm:spPr/>
      <dgm:t>
        <a:bodyPr/>
        <a:lstStyle/>
        <a:p>
          <a:r>
            <a:rPr lang="fr-BE" sz="3000" dirty="0"/>
            <a:t>Fièvre</a:t>
          </a:r>
        </a:p>
      </dgm:t>
    </dgm:pt>
    <dgm:pt modelId="{63847241-36E8-4CF9-B65E-A1E4D4617146}" type="parTrans" cxnId="{9A21F57A-141F-499F-ACF3-4C5AF715DA07}">
      <dgm:prSet/>
      <dgm:spPr/>
      <dgm:t>
        <a:bodyPr/>
        <a:lstStyle/>
        <a:p>
          <a:endParaRPr lang="fr-BE" sz="6000"/>
        </a:p>
      </dgm:t>
    </dgm:pt>
    <dgm:pt modelId="{244CF578-5C79-4B69-9C7A-A05B68A4959C}" type="sibTrans" cxnId="{9A21F57A-141F-499F-ACF3-4C5AF715DA07}">
      <dgm:prSet/>
      <dgm:spPr/>
      <dgm:t>
        <a:bodyPr/>
        <a:lstStyle/>
        <a:p>
          <a:endParaRPr lang="fr-BE" sz="6000"/>
        </a:p>
      </dgm:t>
    </dgm:pt>
    <dgm:pt modelId="{E90CEA34-21FD-4857-9307-2F1341920467}">
      <dgm:prSet phldrT="[Texte]" custT="1">
        <dgm:style>
          <a:lnRef idx="2">
            <a:schemeClr val="accent2"/>
          </a:lnRef>
          <a:fillRef idx="1">
            <a:schemeClr val="lt1"/>
          </a:fillRef>
          <a:effectRef idx="0">
            <a:schemeClr val="accent2"/>
          </a:effectRef>
          <a:fontRef idx="minor">
            <a:schemeClr val="dk1"/>
          </a:fontRef>
        </dgm:style>
      </dgm:prSet>
      <dgm:spPr/>
      <dgm:t>
        <a:bodyPr/>
        <a:lstStyle/>
        <a:p>
          <a:r>
            <a:rPr lang="fr-BE" sz="3000" dirty="0"/>
            <a:t>Perte de poids</a:t>
          </a:r>
        </a:p>
      </dgm:t>
    </dgm:pt>
    <dgm:pt modelId="{7A4EB3DD-0809-4599-B5E0-82002010F676}" type="parTrans" cxnId="{CAEC046D-C1F2-42E0-89ED-2A7151807466}">
      <dgm:prSet/>
      <dgm:spPr/>
      <dgm:t>
        <a:bodyPr/>
        <a:lstStyle/>
        <a:p>
          <a:endParaRPr lang="fr-BE" sz="6000"/>
        </a:p>
      </dgm:t>
    </dgm:pt>
    <dgm:pt modelId="{B6B51B64-7BEA-4588-8D57-B78E4C42B0C0}" type="sibTrans" cxnId="{CAEC046D-C1F2-42E0-89ED-2A7151807466}">
      <dgm:prSet/>
      <dgm:spPr/>
      <dgm:t>
        <a:bodyPr/>
        <a:lstStyle/>
        <a:p>
          <a:endParaRPr lang="fr-BE" sz="6000"/>
        </a:p>
      </dgm:t>
    </dgm:pt>
    <dgm:pt modelId="{105D21EE-B8FA-4DC1-B986-151563B29922}" type="pres">
      <dgm:prSet presAssocID="{F6A4F68B-B0BF-4A05-8AC9-2A38EBD9E0E0}" presName="linearFlow" presStyleCnt="0">
        <dgm:presLayoutVars>
          <dgm:dir/>
          <dgm:resizeHandles val="exact"/>
        </dgm:presLayoutVars>
      </dgm:prSet>
      <dgm:spPr/>
    </dgm:pt>
    <dgm:pt modelId="{2D4C9656-E179-419A-A1FE-EABB2801624A}" type="pres">
      <dgm:prSet presAssocID="{97B4BCE1-456B-48AD-9D1C-15AAD21B36CA}" presName="composite" presStyleCnt="0"/>
      <dgm:spPr/>
    </dgm:pt>
    <dgm:pt modelId="{FE7AD864-F3DA-4181-8BE1-D0702B90591B}" type="pres">
      <dgm:prSet presAssocID="{97B4BCE1-456B-48AD-9D1C-15AAD21B36CA}" presName="imgShp" presStyleLbl="fgImgPlace1" presStyleIdx="0" presStyleCnt="3" custScaleX="214909" custScaleY="246450" custLinFactNeighborX="-10228" custLinFactNeighborY="1542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1000" r="-41000"/>
          </a:stretch>
        </a:blipFill>
      </dgm:spPr>
    </dgm:pt>
    <dgm:pt modelId="{3CEB2BA6-9636-458F-B271-DFA23EEA1C1C}" type="pres">
      <dgm:prSet presAssocID="{97B4BCE1-456B-48AD-9D1C-15AAD21B36CA}" presName="txShp" presStyleLbl="node1" presStyleIdx="0" presStyleCnt="3">
        <dgm:presLayoutVars>
          <dgm:bulletEnabled val="1"/>
        </dgm:presLayoutVars>
      </dgm:prSet>
      <dgm:spPr/>
    </dgm:pt>
    <dgm:pt modelId="{C80EE330-B649-43D3-A45F-A7772F008907}" type="pres">
      <dgm:prSet presAssocID="{FD71CC06-5B6E-477A-9E2E-B8709C87B354}" presName="spacing" presStyleCnt="0"/>
      <dgm:spPr/>
    </dgm:pt>
    <dgm:pt modelId="{A0115295-82EB-458B-8C85-045716C00261}" type="pres">
      <dgm:prSet presAssocID="{8F9FA8C7-78BB-4CC9-9E44-EE1863C3996F}" presName="composite" presStyleCnt="0"/>
      <dgm:spPr/>
    </dgm:pt>
    <dgm:pt modelId="{7EA5EAC9-1DC5-4DD8-AF9E-F8054A4C798D}" type="pres">
      <dgm:prSet presAssocID="{8F9FA8C7-78BB-4CC9-9E44-EE1863C3996F}" presName="imgShp" presStyleLbl="fgImgPlace1" presStyleIdx="1" presStyleCnt="3" custScaleX="202536" custScaleY="273632" custLinFactNeighborX="-16731" custLinFactNeighborY="17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2000" r="-42000"/>
          </a:stretch>
        </a:blipFill>
      </dgm:spPr>
    </dgm:pt>
    <dgm:pt modelId="{CA213DBB-6A11-48D3-9CB2-67105875AD7A}" type="pres">
      <dgm:prSet presAssocID="{8F9FA8C7-78BB-4CC9-9E44-EE1863C3996F}" presName="txShp" presStyleLbl="node1" presStyleIdx="1" presStyleCnt="3">
        <dgm:presLayoutVars>
          <dgm:bulletEnabled val="1"/>
        </dgm:presLayoutVars>
      </dgm:prSet>
      <dgm:spPr/>
    </dgm:pt>
    <dgm:pt modelId="{0349DC51-2BEE-4158-A27C-B3A8C14A1EBA}" type="pres">
      <dgm:prSet presAssocID="{244CF578-5C79-4B69-9C7A-A05B68A4959C}" presName="spacing" presStyleCnt="0"/>
      <dgm:spPr/>
    </dgm:pt>
    <dgm:pt modelId="{E340DE25-2238-4B88-834C-A02435140A5D}" type="pres">
      <dgm:prSet presAssocID="{E90CEA34-21FD-4857-9307-2F1341920467}" presName="composite" presStyleCnt="0"/>
      <dgm:spPr/>
    </dgm:pt>
    <dgm:pt modelId="{4AC6DADF-F270-44CE-9B50-813290032397}" type="pres">
      <dgm:prSet presAssocID="{E90CEA34-21FD-4857-9307-2F1341920467}" presName="imgShp" presStyleLbl="fgImgPlace1" presStyleIdx="2" presStyleCnt="3" custScaleX="290018" custScaleY="276458" custLinFactNeighborX="-23062" custLinFactNeighborY="-19570"/>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F5D203D8-ADA8-4D26-A821-748638D8C6B2}" type="pres">
      <dgm:prSet presAssocID="{E90CEA34-21FD-4857-9307-2F1341920467}" presName="txShp" presStyleLbl="node1" presStyleIdx="2" presStyleCnt="3">
        <dgm:presLayoutVars>
          <dgm:bulletEnabled val="1"/>
        </dgm:presLayoutVars>
      </dgm:prSet>
      <dgm:spPr/>
    </dgm:pt>
  </dgm:ptLst>
  <dgm:cxnLst>
    <dgm:cxn modelId="{E98FA322-E69D-4CE6-A14D-241B88CD766F}" srcId="{F6A4F68B-B0BF-4A05-8AC9-2A38EBD9E0E0}" destId="{97B4BCE1-456B-48AD-9D1C-15AAD21B36CA}" srcOrd="0" destOrd="0" parTransId="{3D5538C2-21A4-4751-83DD-B1CEC050A1CE}" sibTransId="{FD71CC06-5B6E-477A-9E2E-B8709C87B354}"/>
    <dgm:cxn modelId="{CAEC046D-C1F2-42E0-89ED-2A7151807466}" srcId="{F6A4F68B-B0BF-4A05-8AC9-2A38EBD9E0E0}" destId="{E90CEA34-21FD-4857-9307-2F1341920467}" srcOrd="2" destOrd="0" parTransId="{7A4EB3DD-0809-4599-B5E0-82002010F676}" sibTransId="{B6B51B64-7BEA-4588-8D57-B78E4C42B0C0}"/>
    <dgm:cxn modelId="{9A21F57A-141F-499F-ACF3-4C5AF715DA07}" srcId="{F6A4F68B-B0BF-4A05-8AC9-2A38EBD9E0E0}" destId="{8F9FA8C7-78BB-4CC9-9E44-EE1863C3996F}" srcOrd="1" destOrd="0" parTransId="{63847241-36E8-4CF9-B65E-A1E4D4617146}" sibTransId="{244CF578-5C79-4B69-9C7A-A05B68A4959C}"/>
    <dgm:cxn modelId="{6663318C-6A26-4E22-9BB0-85335B5033B0}" type="presOf" srcId="{97B4BCE1-456B-48AD-9D1C-15AAD21B36CA}" destId="{3CEB2BA6-9636-458F-B271-DFA23EEA1C1C}" srcOrd="0" destOrd="0" presId="urn:microsoft.com/office/officeart/2005/8/layout/vList3"/>
    <dgm:cxn modelId="{992C76A5-05F8-4777-980E-59DEAE05676A}" type="presOf" srcId="{8F9FA8C7-78BB-4CC9-9E44-EE1863C3996F}" destId="{CA213DBB-6A11-48D3-9CB2-67105875AD7A}" srcOrd="0" destOrd="0" presId="urn:microsoft.com/office/officeart/2005/8/layout/vList3"/>
    <dgm:cxn modelId="{E88704A9-DC80-42A7-9493-8ECDF5E95539}" type="presOf" srcId="{F6A4F68B-B0BF-4A05-8AC9-2A38EBD9E0E0}" destId="{105D21EE-B8FA-4DC1-B986-151563B29922}" srcOrd="0" destOrd="0" presId="urn:microsoft.com/office/officeart/2005/8/layout/vList3"/>
    <dgm:cxn modelId="{7249D3C8-5D92-4BC0-8F13-AFC61409BBD9}" type="presOf" srcId="{E90CEA34-21FD-4857-9307-2F1341920467}" destId="{F5D203D8-ADA8-4D26-A821-748638D8C6B2}" srcOrd="0" destOrd="0" presId="urn:microsoft.com/office/officeart/2005/8/layout/vList3"/>
    <dgm:cxn modelId="{55B0DB8D-E3C7-46CD-ACE2-980A9EB35990}" type="presParOf" srcId="{105D21EE-B8FA-4DC1-B986-151563B29922}" destId="{2D4C9656-E179-419A-A1FE-EABB2801624A}" srcOrd="0" destOrd="0" presId="urn:microsoft.com/office/officeart/2005/8/layout/vList3"/>
    <dgm:cxn modelId="{D886E256-B0EB-486C-B39B-25A80AF3D8A9}" type="presParOf" srcId="{2D4C9656-E179-419A-A1FE-EABB2801624A}" destId="{FE7AD864-F3DA-4181-8BE1-D0702B90591B}" srcOrd="0" destOrd="0" presId="urn:microsoft.com/office/officeart/2005/8/layout/vList3"/>
    <dgm:cxn modelId="{AF2071FB-94FE-41B5-85DC-6BBBE080EE33}" type="presParOf" srcId="{2D4C9656-E179-419A-A1FE-EABB2801624A}" destId="{3CEB2BA6-9636-458F-B271-DFA23EEA1C1C}" srcOrd="1" destOrd="0" presId="urn:microsoft.com/office/officeart/2005/8/layout/vList3"/>
    <dgm:cxn modelId="{BE74D70E-3162-409B-AFDA-99A074B0B9EE}" type="presParOf" srcId="{105D21EE-B8FA-4DC1-B986-151563B29922}" destId="{C80EE330-B649-43D3-A45F-A7772F008907}" srcOrd="1" destOrd="0" presId="urn:microsoft.com/office/officeart/2005/8/layout/vList3"/>
    <dgm:cxn modelId="{B67C926F-CAAC-4B83-92A3-10E9ED3951B0}" type="presParOf" srcId="{105D21EE-B8FA-4DC1-B986-151563B29922}" destId="{A0115295-82EB-458B-8C85-045716C00261}" srcOrd="2" destOrd="0" presId="urn:microsoft.com/office/officeart/2005/8/layout/vList3"/>
    <dgm:cxn modelId="{6AAA5670-F0B1-4365-97DE-2A12C6AC3E60}" type="presParOf" srcId="{A0115295-82EB-458B-8C85-045716C00261}" destId="{7EA5EAC9-1DC5-4DD8-AF9E-F8054A4C798D}" srcOrd="0" destOrd="0" presId="urn:microsoft.com/office/officeart/2005/8/layout/vList3"/>
    <dgm:cxn modelId="{8E071024-851C-4423-ABBF-39FA36A2D9F0}" type="presParOf" srcId="{A0115295-82EB-458B-8C85-045716C00261}" destId="{CA213DBB-6A11-48D3-9CB2-67105875AD7A}" srcOrd="1" destOrd="0" presId="urn:microsoft.com/office/officeart/2005/8/layout/vList3"/>
    <dgm:cxn modelId="{6218F1B6-6DBD-4A8F-9107-9C10BD6DE90E}" type="presParOf" srcId="{105D21EE-B8FA-4DC1-B986-151563B29922}" destId="{0349DC51-2BEE-4158-A27C-B3A8C14A1EBA}" srcOrd="3" destOrd="0" presId="urn:microsoft.com/office/officeart/2005/8/layout/vList3"/>
    <dgm:cxn modelId="{E386D7F2-9942-490B-B4EB-6AB7BDA38EAD}" type="presParOf" srcId="{105D21EE-B8FA-4DC1-B986-151563B29922}" destId="{E340DE25-2238-4B88-834C-A02435140A5D}" srcOrd="4" destOrd="0" presId="urn:microsoft.com/office/officeart/2005/8/layout/vList3"/>
    <dgm:cxn modelId="{EC3C8163-B1DC-4026-8DF0-D7115BE48565}" type="presParOf" srcId="{E340DE25-2238-4B88-834C-A02435140A5D}" destId="{4AC6DADF-F270-44CE-9B50-813290032397}" srcOrd="0" destOrd="0" presId="urn:microsoft.com/office/officeart/2005/8/layout/vList3"/>
    <dgm:cxn modelId="{E2D3CC92-11B3-4C7E-894C-EB0A5F680D97}" type="presParOf" srcId="{E340DE25-2238-4B88-834C-A02435140A5D}" destId="{F5D203D8-ADA8-4D26-A821-748638D8C6B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A4F68B-B0BF-4A05-8AC9-2A38EBD9E0E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BE"/>
        </a:p>
      </dgm:t>
    </dgm:pt>
    <dgm:pt modelId="{E90CEA34-21FD-4857-9307-2F1341920467}">
      <dgm:prSet phldrT="[Texte]" custT="1">
        <dgm:style>
          <a:lnRef idx="2">
            <a:schemeClr val="accent2"/>
          </a:lnRef>
          <a:fillRef idx="1">
            <a:schemeClr val="lt1"/>
          </a:fillRef>
          <a:effectRef idx="0">
            <a:schemeClr val="accent2"/>
          </a:effectRef>
          <a:fontRef idx="minor">
            <a:schemeClr val="dk1"/>
          </a:fontRef>
        </dgm:style>
      </dgm:prSet>
      <dgm:spPr/>
      <dgm:t>
        <a:bodyPr/>
        <a:lstStyle/>
        <a:p>
          <a:r>
            <a:rPr lang="fr-BE" sz="3000" dirty="0"/>
            <a:t>Sueurs nocturnes</a:t>
          </a:r>
        </a:p>
      </dgm:t>
    </dgm:pt>
    <dgm:pt modelId="{7A4EB3DD-0809-4599-B5E0-82002010F676}" type="parTrans" cxnId="{CAEC046D-C1F2-42E0-89ED-2A7151807466}">
      <dgm:prSet/>
      <dgm:spPr/>
      <dgm:t>
        <a:bodyPr/>
        <a:lstStyle/>
        <a:p>
          <a:endParaRPr lang="fr-BE" sz="6000"/>
        </a:p>
      </dgm:t>
    </dgm:pt>
    <dgm:pt modelId="{B6B51B64-7BEA-4588-8D57-B78E4C42B0C0}" type="sibTrans" cxnId="{CAEC046D-C1F2-42E0-89ED-2A7151807466}">
      <dgm:prSet/>
      <dgm:spPr/>
      <dgm:t>
        <a:bodyPr/>
        <a:lstStyle/>
        <a:p>
          <a:endParaRPr lang="fr-BE" sz="6000"/>
        </a:p>
      </dgm:t>
    </dgm:pt>
    <dgm:pt modelId="{640937E9-CF29-4E6E-80BC-BF62629E3202}">
      <dgm:prSet phldrT="[Texte]" custT="1">
        <dgm:style>
          <a:lnRef idx="2">
            <a:schemeClr val="accent2"/>
          </a:lnRef>
          <a:fillRef idx="1">
            <a:schemeClr val="lt1"/>
          </a:fillRef>
          <a:effectRef idx="0">
            <a:schemeClr val="accent2"/>
          </a:effectRef>
          <a:fontRef idx="minor">
            <a:schemeClr val="dk1"/>
          </a:fontRef>
        </dgm:style>
      </dgm:prSet>
      <dgm:spPr/>
      <dgm:t>
        <a:bodyPr/>
        <a:lstStyle/>
        <a:p>
          <a:r>
            <a:rPr lang="fr-BE" sz="3000" dirty="0"/>
            <a:t>Fatigue</a:t>
          </a:r>
        </a:p>
      </dgm:t>
    </dgm:pt>
    <dgm:pt modelId="{528193F7-E8C6-430D-8E9B-3DBD48A8BF0C}" type="parTrans" cxnId="{7D552993-1E71-4554-BF2B-12B1EDA7CCD3}">
      <dgm:prSet/>
      <dgm:spPr/>
      <dgm:t>
        <a:bodyPr/>
        <a:lstStyle/>
        <a:p>
          <a:endParaRPr lang="fr-BE" sz="6000"/>
        </a:p>
      </dgm:t>
    </dgm:pt>
    <dgm:pt modelId="{DD6212B0-9CF3-414F-B930-97B8DD656A7F}" type="sibTrans" cxnId="{7D552993-1E71-4554-BF2B-12B1EDA7CCD3}">
      <dgm:prSet/>
      <dgm:spPr/>
      <dgm:t>
        <a:bodyPr/>
        <a:lstStyle/>
        <a:p>
          <a:endParaRPr lang="fr-BE" sz="6000"/>
        </a:p>
      </dgm:t>
    </dgm:pt>
    <dgm:pt modelId="{105D21EE-B8FA-4DC1-B986-151563B29922}" type="pres">
      <dgm:prSet presAssocID="{F6A4F68B-B0BF-4A05-8AC9-2A38EBD9E0E0}" presName="linearFlow" presStyleCnt="0">
        <dgm:presLayoutVars>
          <dgm:dir/>
          <dgm:resizeHandles val="exact"/>
        </dgm:presLayoutVars>
      </dgm:prSet>
      <dgm:spPr/>
    </dgm:pt>
    <dgm:pt modelId="{E340DE25-2238-4B88-834C-A02435140A5D}" type="pres">
      <dgm:prSet presAssocID="{E90CEA34-21FD-4857-9307-2F1341920467}" presName="composite" presStyleCnt="0"/>
      <dgm:spPr/>
    </dgm:pt>
    <dgm:pt modelId="{4AC6DADF-F270-44CE-9B50-813290032397}" type="pres">
      <dgm:prSet presAssocID="{E90CEA34-21FD-4857-9307-2F1341920467}" presName="imgShp" presStyleLbl="fgImgPlace1" presStyleIdx="0" presStyleCnt="2" custScaleX="122101" custScaleY="120090" custLinFactNeighborX="-50792" custLinFactNeighborY="-5404"/>
      <dgm:spPr>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dgm:spPr>
    </dgm:pt>
    <dgm:pt modelId="{F5D203D8-ADA8-4D26-A821-748638D8C6B2}" type="pres">
      <dgm:prSet presAssocID="{E90CEA34-21FD-4857-9307-2F1341920467}" presName="txShp" presStyleLbl="node1" presStyleIdx="0" presStyleCnt="2">
        <dgm:presLayoutVars>
          <dgm:bulletEnabled val="1"/>
        </dgm:presLayoutVars>
      </dgm:prSet>
      <dgm:spPr/>
    </dgm:pt>
    <dgm:pt modelId="{12BF9403-05C6-49C1-819E-4AE8634561F6}" type="pres">
      <dgm:prSet presAssocID="{B6B51B64-7BEA-4588-8D57-B78E4C42B0C0}" presName="spacing" presStyleCnt="0"/>
      <dgm:spPr/>
    </dgm:pt>
    <dgm:pt modelId="{1CB02090-8DA1-4CA8-929F-413FFE328626}" type="pres">
      <dgm:prSet presAssocID="{640937E9-CF29-4E6E-80BC-BF62629E3202}" presName="composite" presStyleCnt="0"/>
      <dgm:spPr/>
    </dgm:pt>
    <dgm:pt modelId="{CD7C5253-4DD8-4E05-B130-CD808EB70E53}" type="pres">
      <dgm:prSet presAssocID="{640937E9-CF29-4E6E-80BC-BF62629E3202}" presName="imgShp" presStyleLbl="fgImgPlace1" presStyleIdx="1" presStyleCnt="2" custScaleY="13634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2000" r="-62000"/>
          </a:stretch>
        </a:blipFill>
      </dgm:spPr>
    </dgm:pt>
    <dgm:pt modelId="{2980AAD2-E508-4633-AB09-806FA80EC300}" type="pres">
      <dgm:prSet presAssocID="{640937E9-CF29-4E6E-80BC-BF62629E3202}" presName="txShp" presStyleLbl="node1" presStyleIdx="1" presStyleCnt="2">
        <dgm:presLayoutVars>
          <dgm:bulletEnabled val="1"/>
        </dgm:presLayoutVars>
      </dgm:prSet>
      <dgm:spPr/>
    </dgm:pt>
  </dgm:ptLst>
  <dgm:cxnLst>
    <dgm:cxn modelId="{351FFC07-FEB4-4707-ABBD-B915C438761C}" type="presOf" srcId="{E90CEA34-21FD-4857-9307-2F1341920467}" destId="{F5D203D8-ADA8-4D26-A821-748638D8C6B2}" srcOrd="0" destOrd="0" presId="urn:microsoft.com/office/officeart/2005/8/layout/vList3"/>
    <dgm:cxn modelId="{CAEC046D-C1F2-42E0-89ED-2A7151807466}" srcId="{F6A4F68B-B0BF-4A05-8AC9-2A38EBD9E0E0}" destId="{E90CEA34-21FD-4857-9307-2F1341920467}" srcOrd="0" destOrd="0" parTransId="{7A4EB3DD-0809-4599-B5E0-82002010F676}" sibTransId="{B6B51B64-7BEA-4588-8D57-B78E4C42B0C0}"/>
    <dgm:cxn modelId="{7D552993-1E71-4554-BF2B-12B1EDA7CCD3}" srcId="{F6A4F68B-B0BF-4A05-8AC9-2A38EBD9E0E0}" destId="{640937E9-CF29-4E6E-80BC-BF62629E3202}" srcOrd="1" destOrd="0" parTransId="{528193F7-E8C6-430D-8E9B-3DBD48A8BF0C}" sibTransId="{DD6212B0-9CF3-414F-B930-97B8DD656A7F}"/>
    <dgm:cxn modelId="{789EAEBB-CE6B-4059-9E66-B08F5C6324C3}" type="presOf" srcId="{640937E9-CF29-4E6E-80BC-BF62629E3202}" destId="{2980AAD2-E508-4633-AB09-806FA80EC300}" srcOrd="0" destOrd="0" presId="urn:microsoft.com/office/officeart/2005/8/layout/vList3"/>
    <dgm:cxn modelId="{4FDBBDE0-E93F-431C-BF57-DD4398A97727}" type="presOf" srcId="{F6A4F68B-B0BF-4A05-8AC9-2A38EBD9E0E0}" destId="{105D21EE-B8FA-4DC1-B986-151563B29922}" srcOrd="0" destOrd="0" presId="urn:microsoft.com/office/officeart/2005/8/layout/vList3"/>
    <dgm:cxn modelId="{D63F8750-D183-4F3E-8782-454744F327A8}" type="presParOf" srcId="{105D21EE-B8FA-4DC1-B986-151563B29922}" destId="{E340DE25-2238-4B88-834C-A02435140A5D}" srcOrd="0" destOrd="0" presId="urn:microsoft.com/office/officeart/2005/8/layout/vList3"/>
    <dgm:cxn modelId="{F59CE393-84C4-467E-BB20-536DC139D191}" type="presParOf" srcId="{E340DE25-2238-4B88-834C-A02435140A5D}" destId="{4AC6DADF-F270-44CE-9B50-813290032397}" srcOrd="0" destOrd="0" presId="urn:microsoft.com/office/officeart/2005/8/layout/vList3"/>
    <dgm:cxn modelId="{51DCBA2D-239D-41B1-8C11-8CA8722BA69F}" type="presParOf" srcId="{E340DE25-2238-4B88-834C-A02435140A5D}" destId="{F5D203D8-ADA8-4D26-A821-748638D8C6B2}" srcOrd="1" destOrd="0" presId="urn:microsoft.com/office/officeart/2005/8/layout/vList3"/>
    <dgm:cxn modelId="{206158E6-6FE0-4980-9D49-19D975D9A59F}" type="presParOf" srcId="{105D21EE-B8FA-4DC1-B986-151563B29922}" destId="{12BF9403-05C6-49C1-819E-4AE8634561F6}" srcOrd="1" destOrd="0" presId="urn:microsoft.com/office/officeart/2005/8/layout/vList3"/>
    <dgm:cxn modelId="{B75FDB7B-FA85-4C28-9133-F82CC7F152D4}" type="presParOf" srcId="{105D21EE-B8FA-4DC1-B986-151563B29922}" destId="{1CB02090-8DA1-4CA8-929F-413FFE328626}" srcOrd="2" destOrd="0" presId="urn:microsoft.com/office/officeart/2005/8/layout/vList3"/>
    <dgm:cxn modelId="{64729240-24A1-49E6-B3C3-C477B1AC81D3}" type="presParOf" srcId="{1CB02090-8DA1-4CA8-929F-413FFE328626}" destId="{CD7C5253-4DD8-4E05-B130-CD808EB70E53}" srcOrd="0" destOrd="0" presId="urn:microsoft.com/office/officeart/2005/8/layout/vList3"/>
    <dgm:cxn modelId="{A34FAF1F-A43D-470F-95D9-E02038B4FC6D}" type="presParOf" srcId="{1CB02090-8DA1-4CA8-929F-413FFE328626}" destId="{2980AAD2-E508-4633-AB09-806FA80EC300}"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2C3316-15D8-4AD7-9C6F-AD4A0DF6CE8C}"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nl-NL"/>
        </a:p>
      </dgm:t>
    </dgm:pt>
    <dgm:pt modelId="{8517F036-3FAC-4F4D-B4F8-6A9CB034A44D}">
      <dgm:prSet phldrT="[Tekst]" custT="1"/>
      <dgm:spPr>
        <a:solidFill>
          <a:schemeClr val="accent3">
            <a:lumMod val="75000"/>
          </a:schemeClr>
        </a:solidFill>
      </dgm:spPr>
      <dgm:t>
        <a:bodyPr/>
        <a:lstStyle/>
        <a:p>
          <a:pPr algn="ctr"/>
          <a:r>
            <a:rPr lang="fr-BE" sz="1050" b="1" dirty="0">
              <a:solidFill>
                <a:schemeClr val="accent4">
                  <a:lumMod val="20000"/>
                  <a:lumOff val="80000"/>
                </a:schemeClr>
              </a:solidFill>
              <a:latin typeface="Arial" pitchFamily="34" charset="0"/>
              <a:cs typeface="Arial" pitchFamily="34" charset="0"/>
            </a:rPr>
            <a:t>Contacts </a:t>
          </a:r>
          <a:r>
            <a:rPr lang="fr-BE" sz="1100" b="1" dirty="0">
              <a:solidFill>
                <a:schemeClr val="accent4">
                  <a:lumMod val="20000"/>
                  <a:lumOff val="80000"/>
                </a:schemeClr>
              </a:solidFill>
              <a:latin typeface="Arial" pitchFamily="34" charset="0"/>
              <a:cs typeface="Arial" pitchFamily="34" charset="0"/>
            </a:rPr>
            <a:t>occasionnels</a:t>
          </a:r>
          <a:endParaRPr lang="nl-NL" sz="1050" b="1" dirty="0">
            <a:solidFill>
              <a:schemeClr val="accent4">
                <a:lumMod val="20000"/>
                <a:lumOff val="80000"/>
              </a:schemeClr>
            </a:solidFill>
            <a:latin typeface="Arial" pitchFamily="34" charset="0"/>
            <a:cs typeface="Arial" pitchFamily="34" charset="0"/>
          </a:endParaRPr>
        </a:p>
      </dgm:t>
    </dgm:pt>
    <dgm:pt modelId="{C529774E-E853-40AF-9CF8-8F851B090881}" type="parTrans" cxnId="{A7BAC1DE-01B2-408C-8161-3F5E2C74626D}">
      <dgm:prSet/>
      <dgm:spPr/>
      <dgm:t>
        <a:bodyPr/>
        <a:lstStyle/>
        <a:p>
          <a:endParaRPr lang="nl-NL"/>
        </a:p>
      </dgm:t>
    </dgm:pt>
    <dgm:pt modelId="{7D0D934E-EC04-4CD0-A117-EB296AD1F047}" type="sibTrans" cxnId="{A7BAC1DE-01B2-408C-8161-3F5E2C74626D}">
      <dgm:prSet/>
      <dgm:spPr/>
      <dgm:t>
        <a:bodyPr/>
        <a:lstStyle/>
        <a:p>
          <a:endParaRPr lang="nl-NL"/>
        </a:p>
      </dgm:t>
    </dgm:pt>
    <dgm:pt modelId="{CF559B79-BFD5-4C64-B058-CCBCF7E2417E}">
      <dgm:prSet phldrT="[Tekst]" custT="1"/>
      <dgm:spPr>
        <a:solidFill>
          <a:schemeClr val="accent4">
            <a:lumMod val="60000"/>
            <a:lumOff val="40000"/>
          </a:schemeClr>
        </a:solidFill>
      </dgm:spPr>
      <dgm:t>
        <a:bodyPr/>
        <a:lstStyle/>
        <a:p>
          <a:pPr algn="ctr"/>
          <a:r>
            <a:rPr lang="fr-BE" sz="1100" b="1" dirty="0">
              <a:solidFill>
                <a:schemeClr val="tx1"/>
              </a:solidFill>
              <a:latin typeface="Arial" pitchFamily="34" charset="0"/>
              <a:cs typeface="Arial" pitchFamily="34" charset="0"/>
            </a:rPr>
            <a:t>Contacts fréquents</a:t>
          </a:r>
          <a:endParaRPr lang="nl-NL" sz="1100" b="1" dirty="0">
            <a:solidFill>
              <a:schemeClr val="tx1"/>
            </a:solidFill>
            <a:latin typeface="Arial" pitchFamily="34" charset="0"/>
            <a:cs typeface="Arial" pitchFamily="34" charset="0"/>
          </a:endParaRPr>
        </a:p>
      </dgm:t>
    </dgm:pt>
    <dgm:pt modelId="{533CEED2-2EDE-4AD0-BFA5-F3A0C73B3E82}" type="parTrans" cxnId="{100AFA76-55AB-4010-A6B7-64474BD607C0}">
      <dgm:prSet/>
      <dgm:spPr/>
      <dgm:t>
        <a:bodyPr/>
        <a:lstStyle/>
        <a:p>
          <a:endParaRPr lang="nl-NL"/>
        </a:p>
      </dgm:t>
    </dgm:pt>
    <dgm:pt modelId="{688C0490-E498-402D-A924-6739A7AD04D9}" type="sibTrans" cxnId="{100AFA76-55AB-4010-A6B7-64474BD607C0}">
      <dgm:prSet/>
      <dgm:spPr/>
      <dgm:t>
        <a:bodyPr/>
        <a:lstStyle/>
        <a:p>
          <a:endParaRPr lang="nl-NL"/>
        </a:p>
      </dgm:t>
    </dgm:pt>
    <dgm:pt modelId="{1E3D3CBE-93A0-4E38-B7E6-26A3B0FECB61}">
      <dgm:prSet phldrT="[Tekst]" custT="1"/>
      <dgm:spPr/>
      <dgm:t>
        <a:bodyPr/>
        <a:lstStyle/>
        <a:p>
          <a:pPr algn="ctr"/>
          <a:r>
            <a:rPr lang="fr-BE" sz="1100" b="1" dirty="0">
              <a:solidFill>
                <a:schemeClr val="bg1"/>
              </a:solidFill>
              <a:latin typeface="Arial" pitchFamily="34" charset="0"/>
              <a:cs typeface="Arial" pitchFamily="34" charset="0"/>
            </a:rPr>
            <a:t>Contacts quotidiens</a:t>
          </a:r>
          <a:endParaRPr lang="nl-NL" sz="1100" b="1" dirty="0">
            <a:solidFill>
              <a:schemeClr val="bg1"/>
            </a:solidFill>
            <a:latin typeface="Arial" pitchFamily="34" charset="0"/>
            <a:cs typeface="Arial" pitchFamily="34" charset="0"/>
          </a:endParaRPr>
        </a:p>
      </dgm:t>
    </dgm:pt>
    <dgm:pt modelId="{8B1EDB18-1B6D-4658-9D53-292425ED2F5D}" type="parTrans" cxnId="{39E1D8DC-5D32-4AF1-9AA1-AF1C176DA1BC}">
      <dgm:prSet/>
      <dgm:spPr/>
      <dgm:t>
        <a:bodyPr/>
        <a:lstStyle/>
        <a:p>
          <a:endParaRPr lang="nl-NL"/>
        </a:p>
      </dgm:t>
    </dgm:pt>
    <dgm:pt modelId="{612D48AF-BF37-457C-B70D-4CAEA6C0CE7E}" type="sibTrans" cxnId="{39E1D8DC-5D32-4AF1-9AA1-AF1C176DA1BC}">
      <dgm:prSet/>
      <dgm:spPr/>
      <dgm:t>
        <a:bodyPr/>
        <a:lstStyle/>
        <a:p>
          <a:endParaRPr lang="nl-NL"/>
        </a:p>
      </dgm:t>
    </dgm:pt>
    <dgm:pt modelId="{C3D2B528-3F1B-458B-B4EF-9BE7A3180983}">
      <dgm:prSet phldrT="[Tekst]" custT="1"/>
      <dgm:spPr>
        <a:solidFill>
          <a:schemeClr val="accent2"/>
        </a:solidFill>
      </dgm:spPr>
      <dgm:t>
        <a:bodyPr/>
        <a:lstStyle/>
        <a:p>
          <a:pPr algn="ctr"/>
          <a:r>
            <a:rPr lang="fr-BE" sz="1200" b="1" dirty="0">
              <a:solidFill>
                <a:schemeClr val="bg1"/>
              </a:solidFill>
              <a:latin typeface="Arial" pitchFamily="34" charset="0"/>
              <a:cs typeface="Arial" pitchFamily="34" charset="0"/>
            </a:rPr>
            <a:t>Patient</a:t>
          </a:r>
          <a:endParaRPr lang="nl-NL" sz="1200" b="1" dirty="0">
            <a:solidFill>
              <a:schemeClr val="bg1"/>
            </a:solidFill>
            <a:latin typeface="Arial" pitchFamily="34" charset="0"/>
            <a:cs typeface="Arial" pitchFamily="34" charset="0"/>
          </a:endParaRPr>
        </a:p>
      </dgm:t>
    </dgm:pt>
    <dgm:pt modelId="{EC116EC4-467D-4BC9-A79C-DA4FBACA1EC9}" type="parTrans" cxnId="{80CD8807-D337-4A43-9267-DBE1661AAEF6}">
      <dgm:prSet/>
      <dgm:spPr/>
      <dgm:t>
        <a:bodyPr/>
        <a:lstStyle/>
        <a:p>
          <a:endParaRPr lang="nl-NL"/>
        </a:p>
      </dgm:t>
    </dgm:pt>
    <dgm:pt modelId="{14AD216C-C3D0-4371-B2C8-E5B475B4B01B}" type="sibTrans" cxnId="{80CD8807-D337-4A43-9267-DBE1661AAEF6}">
      <dgm:prSet/>
      <dgm:spPr/>
      <dgm:t>
        <a:bodyPr/>
        <a:lstStyle/>
        <a:p>
          <a:endParaRPr lang="nl-NL"/>
        </a:p>
      </dgm:t>
    </dgm:pt>
    <dgm:pt modelId="{8BE45040-5667-482D-A02A-403054E4B020}" type="pres">
      <dgm:prSet presAssocID="{342C3316-15D8-4AD7-9C6F-AD4A0DF6CE8C}" presName="Name0" presStyleCnt="0">
        <dgm:presLayoutVars>
          <dgm:chMax val="7"/>
          <dgm:resizeHandles val="exact"/>
        </dgm:presLayoutVars>
      </dgm:prSet>
      <dgm:spPr/>
    </dgm:pt>
    <dgm:pt modelId="{BD103F77-82CA-4F22-9D71-21E78E6F7A92}" type="pres">
      <dgm:prSet presAssocID="{342C3316-15D8-4AD7-9C6F-AD4A0DF6CE8C}" presName="comp1" presStyleCnt="0"/>
      <dgm:spPr/>
    </dgm:pt>
    <dgm:pt modelId="{3B23393F-CAD1-4121-8B5F-586564ADF9CA}" type="pres">
      <dgm:prSet presAssocID="{342C3316-15D8-4AD7-9C6F-AD4A0DF6CE8C}" presName="circle1" presStyleLbl="node1" presStyleIdx="0" presStyleCnt="4" custScaleX="141046" custLinFactNeighborX="3046" custLinFactNeighborY="-3826"/>
      <dgm:spPr/>
    </dgm:pt>
    <dgm:pt modelId="{E67F9260-DC6D-437F-87A7-7C360C5A0E56}" type="pres">
      <dgm:prSet presAssocID="{342C3316-15D8-4AD7-9C6F-AD4A0DF6CE8C}" presName="c1text" presStyleLbl="node1" presStyleIdx="0" presStyleCnt="4">
        <dgm:presLayoutVars>
          <dgm:bulletEnabled val="1"/>
        </dgm:presLayoutVars>
      </dgm:prSet>
      <dgm:spPr/>
    </dgm:pt>
    <dgm:pt modelId="{98AEB759-14DD-4974-B0D0-7D81A9DBA5F4}" type="pres">
      <dgm:prSet presAssocID="{342C3316-15D8-4AD7-9C6F-AD4A0DF6CE8C}" presName="comp2" presStyleCnt="0"/>
      <dgm:spPr/>
    </dgm:pt>
    <dgm:pt modelId="{A16195E4-D5EA-4125-A4DB-38CF6099CC2F}" type="pres">
      <dgm:prSet presAssocID="{342C3316-15D8-4AD7-9C6F-AD4A0DF6CE8C}" presName="circle2" presStyleLbl="node1" presStyleIdx="1" presStyleCnt="4" custScaleX="132788" custLinFactNeighborX="-2021" custLinFactNeighborY="-370"/>
      <dgm:spPr/>
    </dgm:pt>
    <dgm:pt modelId="{FE474806-8641-445E-964C-D9BD74FC4A86}" type="pres">
      <dgm:prSet presAssocID="{342C3316-15D8-4AD7-9C6F-AD4A0DF6CE8C}" presName="c2text" presStyleLbl="node1" presStyleIdx="1" presStyleCnt="4">
        <dgm:presLayoutVars>
          <dgm:bulletEnabled val="1"/>
        </dgm:presLayoutVars>
      </dgm:prSet>
      <dgm:spPr/>
    </dgm:pt>
    <dgm:pt modelId="{0B78F39A-5513-49C0-9331-5A57E4EA35EC}" type="pres">
      <dgm:prSet presAssocID="{342C3316-15D8-4AD7-9C6F-AD4A0DF6CE8C}" presName="comp3" presStyleCnt="0"/>
      <dgm:spPr/>
    </dgm:pt>
    <dgm:pt modelId="{896CB892-C0A8-434B-9F5A-EC3745009008}" type="pres">
      <dgm:prSet presAssocID="{342C3316-15D8-4AD7-9C6F-AD4A0DF6CE8C}" presName="circle3" presStyleLbl="node1" presStyleIdx="2" presStyleCnt="4" custScaleX="124501"/>
      <dgm:spPr/>
    </dgm:pt>
    <dgm:pt modelId="{94AFC51D-9478-4FAA-BB94-429395E47E2D}" type="pres">
      <dgm:prSet presAssocID="{342C3316-15D8-4AD7-9C6F-AD4A0DF6CE8C}" presName="c3text" presStyleLbl="node1" presStyleIdx="2" presStyleCnt="4">
        <dgm:presLayoutVars>
          <dgm:bulletEnabled val="1"/>
        </dgm:presLayoutVars>
      </dgm:prSet>
      <dgm:spPr/>
    </dgm:pt>
    <dgm:pt modelId="{E8A7AE9B-91DF-459C-9B0C-7916312B97A0}" type="pres">
      <dgm:prSet presAssocID="{342C3316-15D8-4AD7-9C6F-AD4A0DF6CE8C}" presName="comp4" presStyleCnt="0"/>
      <dgm:spPr/>
    </dgm:pt>
    <dgm:pt modelId="{EFF0A2B3-D979-4EA2-BE44-8C330DB84756}" type="pres">
      <dgm:prSet presAssocID="{342C3316-15D8-4AD7-9C6F-AD4A0DF6CE8C}" presName="circle4" presStyleLbl="node1" presStyleIdx="3" presStyleCnt="4"/>
      <dgm:spPr/>
    </dgm:pt>
    <dgm:pt modelId="{394D73C4-10B4-4C0D-92D6-FA5BF7267711}" type="pres">
      <dgm:prSet presAssocID="{342C3316-15D8-4AD7-9C6F-AD4A0DF6CE8C}" presName="c4text" presStyleLbl="node1" presStyleIdx="3" presStyleCnt="4">
        <dgm:presLayoutVars>
          <dgm:bulletEnabled val="1"/>
        </dgm:presLayoutVars>
      </dgm:prSet>
      <dgm:spPr/>
    </dgm:pt>
  </dgm:ptLst>
  <dgm:cxnLst>
    <dgm:cxn modelId="{80CD8807-D337-4A43-9267-DBE1661AAEF6}" srcId="{342C3316-15D8-4AD7-9C6F-AD4A0DF6CE8C}" destId="{C3D2B528-3F1B-458B-B4EF-9BE7A3180983}" srcOrd="3" destOrd="0" parTransId="{EC116EC4-467D-4BC9-A79C-DA4FBACA1EC9}" sibTransId="{14AD216C-C3D0-4371-B2C8-E5B475B4B01B}"/>
    <dgm:cxn modelId="{94442240-A49C-467C-B4E7-A4700FB96CB4}" type="presOf" srcId="{1E3D3CBE-93A0-4E38-B7E6-26A3B0FECB61}" destId="{94AFC51D-9478-4FAA-BB94-429395E47E2D}" srcOrd="1" destOrd="0" presId="urn:microsoft.com/office/officeart/2005/8/layout/venn2"/>
    <dgm:cxn modelId="{26E37043-1245-429C-9ED3-FE64AB60C4FC}" type="presOf" srcId="{CF559B79-BFD5-4C64-B058-CCBCF7E2417E}" destId="{FE474806-8641-445E-964C-D9BD74FC4A86}" srcOrd="1" destOrd="0" presId="urn:microsoft.com/office/officeart/2005/8/layout/venn2"/>
    <dgm:cxn modelId="{5D79BA69-2866-4AD6-8893-A914EF2B085A}" type="presOf" srcId="{C3D2B528-3F1B-458B-B4EF-9BE7A3180983}" destId="{394D73C4-10B4-4C0D-92D6-FA5BF7267711}" srcOrd="1" destOrd="0" presId="urn:microsoft.com/office/officeart/2005/8/layout/venn2"/>
    <dgm:cxn modelId="{100AFA76-55AB-4010-A6B7-64474BD607C0}" srcId="{342C3316-15D8-4AD7-9C6F-AD4A0DF6CE8C}" destId="{CF559B79-BFD5-4C64-B058-CCBCF7E2417E}" srcOrd="1" destOrd="0" parTransId="{533CEED2-2EDE-4AD0-BFA5-F3A0C73B3E82}" sibTransId="{688C0490-E498-402D-A924-6739A7AD04D9}"/>
    <dgm:cxn modelId="{491F137B-C924-4261-ADE6-AA97B611F722}" type="presOf" srcId="{342C3316-15D8-4AD7-9C6F-AD4A0DF6CE8C}" destId="{8BE45040-5667-482D-A02A-403054E4B020}" srcOrd="0" destOrd="0" presId="urn:microsoft.com/office/officeart/2005/8/layout/venn2"/>
    <dgm:cxn modelId="{1897A67F-874F-4576-9249-B3970B29B577}" type="presOf" srcId="{8517F036-3FAC-4F4D-B4F8-6A9CB034A44D}" destId="{E67F9260-DC6D-437F-87A7-7C360C5A0E56}" srcOrd="1" destOrd="0" presId="urn:microsoft.com/office/officeart/2005/8/layout/venn2"/>
    <dgm:cxn modelId="{44BE7D88-7EDC-4E97-AF42-B77C0CB24C92}" type="presOf" srcId="{8517F036-3FAC-4F4D-B4F8-6A9CB034A44D}" destId="{3B23393F-CAD1-4121-8B5F-586564ADF9CA}" srcOrd="0" destOrd="0" presId="urn:microsoft.com/office/officeart/2005/8/layout/venn2"/>
    <dgm:cxn modelId="{B6292B9E-98EF-4CD1-8435-37551C4FDFCC}" type="presOf" srcId="{CF559B79-BFD5-4C64-B058-CCBCF7E2417E}" destId="{A16195E4-D5EA-4125-A4DB-38CF6099CC2F}" srcOrd="0" destOrd="0" presId="urn:microsoft.com/office/officeart/2005/8/layout/venn2"/>
    <dgm:cxn modelId="{E4A3C5C4-DE39-4BB6-8852-001EC7CBD34D}" type="presOf" srcId="{C3D2B528-3F1B-458B-B4EF-9BE7A3180983}" destId="{EFF0A2B3-D979-4EA2-BE44-8C330DB84756}" srcOrd="0" destOrd="0" presId="urn:microsoft.com/office/officeart/2005/8/layout/venn2"/>
    <dgm:cxn modelId="{39E1D8DC-5D32-4AF1-9AA1-AF1C176DA1BC}" srcId="{342C3316-15D8-4AD7-9C6F-AD4A0DF6CE8C}" destId="{1E3D3CBE-93A0-4E38-B7E6-26A3B0FECB61}" srcOrd="2" destOrd="0" parTransId="{8B1EDB18-1B6D-4658-9D53-292425ED2F5D}" sibTransId="{612D48AF-BF37-457C-B70D-4CAEA6C0CE7E}"/>
    <dgm:cxn modelId="{A7BAC1DE-01B2-408C-8161-3F5E2C74626D}" srcId="{342C3316-15D8-4AD7-9C6F-AD4A0DF6CE8C}" destId="{8517F036-3FAC-4F4D-B4F8-6A9CB034A44D}" srcOrd="0" destOrd="0" parTransId="{C529774E-E853-40AF-9CF8-8F851B090881}" sibTransId="{7D0D934E-EC04-4CD0-A117-EB296AD1F047}"/>
    <dgm:cxn modelId="{645CCBE2-3DCA-4614-899D-6EFAC3DBE468}" type="presOf" srcId="{1E3D3CBE-93A0-4E38-B7E6-26A3B0FECB61}" destId="{896CB892-C0A8-434B-9F5A-EC3745009008}" srcOrd="0" destOrd="0" presId="urn:microsoft.com/office/officeart/2005/8/layout/venn2"/>
    <dgm:cxn modelId="{FA3EFBC8-3297-4994-95A3-E4B1C222CA65}" type="presParOf" srcId="{8BE45040-5667-482D-A02A-403054E4B020}" destId="{BD103F77-82CA-4F22-9D71-21E78E6F7A92}" srcOrd="0" destOrd="0" presId="urn:microsoft.com/office/officeart/2005/8/layout/venn2"/>
    <dgm:cxn modelId="{74EF0A76-2992-4CDC-90F6-9D05B364E206}" type="presParOf" srcId="{BD103F77-82CA-4F22-9D71-21E78E6F7A92}" destId="{3B23393F-CAD1-4121-8B5F-586564ADF9CA}" srcOrd="0" destOrd="0" presId="urn:microsoft.com/office/officeart/2005/8/layout/venn2"/>
    <dgm:cxn modelId="{B540B48A-27FB-4122-928F-47906ECDC142}" type="presParOf" srcId="{BD103F77-82CA-4F22-9D71-21E78E6F7A92}" destId="{E67F9260-DC6D-437F-87A7-7C360C5A0E56}" srcOrd="1" destOrd="0" presId="urn:microsoft.com/office/officeart/2005/8/layout/venn2"/>
    <dgm:cxn modelId="{9AECC163-F9D4-434B-9A0E-1A910A20EF51}" type="presParOf" srcId="{8BE45040-5667-482D-A02A-403054E4B020}" destId="{98AEB759-14DD-4974-B0D0-7D81A9DBA5F4}" srcOrd="1" destOrd="0" presId="urn:microsoft.com/office/officeart/2005/8/layout/venn2"/>
    <dgm:cxn modelId="{3B1F30E5-11DE-4BCE-B669-34479DF7D87E}" type="presParOf" srcId="{98AEB759-14DD-4974-B0D0-7D81A9DBA5F4}" destId="{A16195E4-D5EA-4125-A4DB-38CF6099CC2F}" srcOrd="0" destOrd="0" presId="urn:microsoft.com/office/officeart/2005/8/layout/venn2"/>
    <dgm:cxn modelId="{DE0E81C8-9CA2-4542-8A36-968BF55DE7F1}" type="presParOf" srcId="{98AEB759-14DD-4974-B0D0-7D81A9DBA5F4}" destId="{FE474806-8641-445E-964C-D9BD74FC4A86}" srcOrd="1" destOrd="0" presId="urn:microsoft.com/office/officeart/2005/8/layout/venn2"/>
    <dgm:cxn modelId="{E330D0C8-285B-492A-9CD7-48AF01699701}" type="presParOf" srcId="{8BE45040-5667-482D-A02A-403054E4B020}" destId="{0B78F39A-5513-49C0-9331-5A57E4EA35EC}" srcOrd="2" destOrd="0" presId="urn:microsoft.com/office/officeart/2005/8/layout/venn2"/>
    <dgm:cxn modelId="{F81548F3-AF22-40E5-8024-70E516D804F1}" type="presParOf" srcId="{0B78F39A-5513-49C0-9331-5A57E4EA35EC}" destId="{896CB892-C0A8-434B-9F5A-EC3745009008}" srcOrd="0" destOrd="0" presId="urn:microsoft.com/office/officeart/2005/8/layout/venn2"/>
    <dgm:cxn modelId="{E2C6A02C-9419-462E-A31C-3AD0278EA958}" type="presParOf" srcId="{0B78F39A-5513-49C0-9331-5A57E4EA35EC}" destId="{94AFC51D-9478-4FAA-BB94-429395E47E2D}" srcOrd="1" destOrd="0" presId="urn:microsoft.com/office/officeart/2005/8/layout/venn2"/>
    <dgm:cxn modelId="{81288059-92D5-4DFE-A7F6-02CEFED98F9B}" type="presParOf" srcId="{8BE45040-5667-482D-A02A-403054E4B020}" destId="{E8A7AE9B-91DF-459C-9B0C-7916312B97A0}" srcOrd="3" destOrd="0" presId="urn:microsoft.com/office/officeart/2005/8/layout/venn2"/>
    <dgm:cxn modelId="{17FA410E-D7CE-4ECC-A893-E040124F1B20}" type="presParOf" srcId="{E8A7AE9B-91DF-459C-9B0C-7916312B97A0}" destId="{EFF0A2B3-D979-4EA2-BE44-8C330DB84756}" srcOrd="0" destOrd="0" presId="urn:microsoft.com/office/officeart/2005/8/layout/venn2"/>
    <dgm:cxn modelId="{564EBE87-4376-4ED7-BD5C-E103B3E0A236}" type="presParOf" srcId="{E8A7AE9B-91DF-459C-9B0C-7916312B97A0}" destId="{394D73C4-10B4-4C0D-92D6-FA5BF7267711}"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2CB122-AC25-4A83-B3A6-9064986CFADD}" type="doc">
      <dgm:prSet loTypeId="urn:microsoft.com/office/officeart/2005/8/layout/vList3" loCatId="list" qsTypeId="urn:microsoft.com/office/officeart/2005/8/quickstyle/simple1" qsCatId="simple" csTypeId="urn:microsoft.com/office/officeart/2005/8/colors/accent2_1" csCatId="accent2" phldr="1"/>
      <dgm:spPr/>
    </dgm:pt>
    <dgm:pt modelId="{97E4C7CB-96E8-4C81-9DA6-DE32771596F5}">
      <dgm:prSet phldrT="[Texte]"/>
      <dgm:spPr/>
      <dgm:t>
        <a:bodyPr/>
        <a:lstStyle/>
        <a:p>
          <a:pPr algn="l"/>
          <a:r>
            <a:rPr lang="fr-BE" b="1" dirty="0"/>
            <a:t>Négatif</a:t>
          </a:r>
          <a:r>
            <a:rPr lang="fr-BE" dirty="0"/>
            <a:t> </a:t>
          </a:r>
          <a:r>
            <a:rPr lang="fr-BE" dirty="0">
              <a:sym typeface="Wingdings" panose="05000000000000000000" pitchFamily="2" charset="2"/>
            </a:rPr>
            <a:t></a:t>
          </a:r>
          <a:r>
            <a:rPr lang="fr-BE" dirty="0"/>
            <a:t> Faire un 2</a:t>
          </a:r>
          <a:r>
            <a:rPr lang="fr-BE" baseline="30000" dirty="0"/>
            <a:t>ème</a:t>
          </a:r>
          <a:r>
            <a:rPr lang="fr-BE" dirty="0"/>
            <a:t> test après 2 mois (sauf si dernier contact remonte à &gt;2 mois)</a:t>
          </a:r>
        </a:p>
      </dgm:t>
    </dgm:pt>
    <dgm:pt modelId="{6ED47CA5-0256-4162-8432-2FE63D8F50B5}" type="parTrans" cxnId="{660A0808-4875-477E-B3E2-89FBEB5D2A1B}">
      <dgm:prSet/>
      <dgm:spPr/>
      <dgm:t>
        <a:bodyPr/>
        <a:lstStyle/>
        <a:p>
          <a:endParaRPr lang="fr-BE"/>
        </a:p>
      </dgm:t>
    </dgm:pt>
    <dgm:pt modelId="{BEE1A1DE-C68C-4F52-B494-27B9B216507F}" type="sibTrans" cxnId="{660A0808-4875-477E-B3E2-89FBEB5D2A1B}">
      <dgm:prSet/>
      <dgm:spPr/>
      <dgm:t>
        <a:bodyPr/>
        <a:lstStyle/>
        <a:p>
          <a:endParaRPr lang="fr-BE"/>
        </a:p>
      </dgm:t>
    </dgm:pt>
    <dgm:pt modelId="{32BE3334-3E9C-4125-ABCF-4AB03BB23FD6}">
      <dgm:prSet phldrT="[Texte]"/>
      <dgm:spPr/>
      <dgm:t>
        <a:bodyPr/>
        <a:lstStyle/>
        <a:p>
          <a:pPr algn="l"/>
          <a:r>
            <a:rPr lang="fr-BE" b="1" dirty="0"/>
            <a:t>Douteux</a:t>
          </a:r>
          <a:r>
            <a:rPr lang="fr-BE" dirty="0"/>
            <a:t> </a:t>
          </a:r>
          <a:r>
            <a:rPr lang="fr-BE" dirty="0">
              <a:sym typeface="Wingdings" panose="05000000000000000000" pitchFamily="2" charset="2"/>
            </a:rPr>
            <a:t> idem</a:t>
          </a:r>
          <a:endParaRPr lang="fr-BE" dirty="0"/>
        </a:p>
      </dgm:t>
    </dgm:pt>
    <dgm:pt modelId="{FB282D82-3AA8-48A6-A870-828AFF191730}" type="parTrans" cxnId="{C41D2936-4416-429B-BC81-5AC07207E2DD}">
      <dgm:prSet/>
      <dgm:spPr/>
      <dgm:t>
        <a:bodyPr/>
        <a:lstStyle/>
        <a:p>
          <a:endParaRPr lang="fr-BE"/>
        </a:p>
      </dgm:t>
    </dgm:pt>
    <dgm:pt modelId="{A4FA204F-60BD-4966-A5D7-5DB32202E353}" type="sibTrans" cxnId="{C41D2936-4416-429B-BC81-5AC07207E2DD}">
      <dgm:prSet/>
      <dgm:spPr/>
      <dgm:t>
        <a:bodyPr/>
        <a:lstStyle/>
        <a:p>
          <a:endParaRPr lang="fr-BE"/>
        </a:p>
      </dgm:t>
    </dgm:pt>
    <dgm:pt modelId="{67F59394-ECD0-471A-9511-B0A0EC1B61C0}">
      <dgm:prSet phldrT="[Texte]"/>
      <dgm:spPr/>
      <dgm:t>
        <a:bodyPr/>
        <a:lstStyle/>
        <a:p>
          <a:pPr algn="l"/>
          <a:r>
            <a:rPr lang="fr-BE" b="1" dirty="0">
              <a:latin typeface="+mn-lt"/>
              <a:cs typeface="David" panose="020E0502060401010101" pitchFamily="34" charset="-79"/>
            </a:rPr>
            <a:t>Positif</a:t>
          </a:r>
          <a:r>
            <a:rPr lang="fr-BE" dirty="0">
              <a:latin typeface="+mn-lt"/>
              <a:cs typeface="David" panose="020E0502060401010101" pitchFamily="34" charset="-79"/>
            </a:rPr>
            <a:t> </a:t>
          </a:r>
          <a:r>
            <a:rPr lang="fr-BE" dirty="0">
              <a:latin typeface="+mn-lt"/>
              <a:cs typeface="David" panose="020E0502060401010101" pitchFamily="34" charset="-79"/>
              <a:sym typeface="Wingdings" panose="05000000000000000000" pitchFamily="2" charset="2"/>
            </a:rPr>
            <a:t> faire une RX pour exclure la TBC-maladie</a:t>
          </a:r>
          <a:endParaRPr lang="fr-BE" dirty="0"/>
        </a:p>
      </dgm:t>
    </dgm:pt>
    <dgm:pt modelId="{720FC853-F93F-448A-BE52-AAB4B99C452F}" type="sibTrans" cxnId="{97F6902F-6F96-461F-B2A6-42918E9E3B4E}">
      <dgm:prSet/>
      <dgm:spPr/>
      <dgm:t>
        <a:bodyPr/>
        <a:lstStyle/>
        <a:p>
          <a:endParaRPr lang="fr-BE"/>
        </a:p>
      </dgm:t>
    </dgm:pt>
    <dgm:pt modelId="{3753488F-7F47-4B30-9A18-CF0217C939F9}" type="parTrans" cxnId="{97F6902F-6F96-461F-B2A6-42918E9E3B4E}">
      <dgm:prSet/>
      <dgm:spPr/>
      <dgm:t>
        <a:bodyPr/>
        <a:lstStyle/>
        <a:p>
          <a:endParaRPr lang="fr-BE"/>
        </a:p>
      </dgm:t>
    </dgm:pt>
    <dgm:pt modelId="{9B878175-552F-46C7-9978-4ADCE6BCA42D}" type="pres">
      <dgm:prSet presAssocID="{272CB122-AC25-4A83-B3A6-9064986CFADD}" presName="linearFlow" presStyleCnt="0">
        <dgm:presLayoutVars>
          <dgm:dir/>
          <dgm:resizeHandles val="exact"/>
        </dgm:presLayoutVars>
      </dgm:prSet>
      <dgm:spPr/>
    </dgm:pt>
    <dgm:pt modelId="{44A328AD-BE75-4FB2-BC96-718CFC3CCA24}" type="pres">
      <dgm:prSet presAssocID="{97E4C7CB-96E8-4C81-9DA6-DE32771596F5}" presName="composite" presStyleCnt="0"/>
      <dgm:spPr/>
    </dgm:pt>
    <dgm:pt modelId="{29345135-97EB-4E47-96B7-25BFC106F77B}" type="pres">
      <dgm:prSet presAssocID="{97E4C7CB-96E8-4C81-9DA6-DE32771596F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F815542-98F9-48F8-A954-122F8431C74D}" type="pres">
      <dgm:prSet presAssocID="{97E4C7CB-96E8-4C81-9DA6-DE32771596F5}" presName="txShp" presStyleLbl="node1" presStyleIdx="0" presStyleCnt="3">
        <dgm:presLayoutVars>
          <dgm:bulletEnabled val="1"/>
        </dgm:presLayoutVars>
      </dgm:prSet>
      <dgm:spPr/>
    </dgm:pt>
    <dgm:pt modelId="{93941122-6B52-4E22-8981-7882E6B75A86}" type="pres">
      <dgm:prSet presAssocID="{BEE1A1DE-C68C-4F52-B494-27B9B216507F}" presName="spacing" presStyleCnt="0"/>
      <dgm:spPr/>
    </dgm:pt>
    <dgm:pt modelId="{1E2A6E96-1B6F-47BA-AF5B-09081DA09415}" type="pres">
      <dgm:prSet presAssocID="{32BE3334-3E9C-4125-ABCF-4AB03BB23FD6}" presName="composite" presStyleCnt="0"/>
      <dgm:spPr/>
    </dgm:pt>
    <dgm:pt modelId="{2C3EDF7B-C46F-4075-BAC4-EE7DF9F035A1}" type="pres">
      <dgm:prSet presAssocID="{32BE3334-3E9C-4125-ABCF-4AB03BB23FD6}"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6C70B0F8-AA4A-415D-8FFA-93C63CB5D224}" type="pres">
      <dgm:prSet presAssocID="{32BE3334-3E9C-4125-ABCF-4AB03BB23FD6}" presName="txShp" presStyleLbl="node1" presStyleIdx="1" presStyleCnt="3">
        <dgm:presLayoutVars>
          <dgm:bulletEnabled val="1"/>
        </dgm:presLayoutVars>
      </dgm:prSet>
      <dgm:spPr/>
    </dgm:pt>
    <dgm:pt modelId="{AADB9B6F-ABF3-4870-BA3A-15214DB6A37D}" type="pres">
      <dgm:prSet presAssocID="{A4FA204F-60BD-4966-A5D7-5DB32202E353}" presName="spacing" presStyleCnt="0"/>
      <dgm:spPr/>
    </dgm:pt>
    <dgm:pt modelId="{9945A35B-9A52-41FA-AE72-D3835442F6EC}" type="pres">
      <dgm:prSet presAssocID="{67F59394-ECD0-471A-9511-B0A0EC1B61C0}" presName="composite" presStyleCnt="0"/>
      <dgm:spPr/>
    </dgm:pt>
    <dgm:pt modelId="{20C41683-E921-4DF9-BF92-19CD5CEB5509}" type="pres">
      <dgm:prSet presAssocID="{67F59394-ECD0-471A-9511-B0A0EC1B61C0}" presName="imgShp" presStyleLbl="fgImgPlace1" presStyleIdx="2" presStyleCnt="3" custLinFactNeighborX="-4242" custLinFactNeighborY="-153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7000" r="-57000"/>
          </a:stretch>
        </a:blipFill>
      </dgm:spPr>
    </dgm:pt>
    <dgm:pt modelId="{A6CDE59E-54EC-4B84-9E92-4B01CE7A07C1}" type="pres">
      <dgm:prSet presAssocID="{67F59394-ECD0-471A-9511-B0A0EC1B61C0}" presName="txShp" presStyleLbl="node1" presStyleIdx="2" presStyleCnt="3">
        <dgm:presLayoutVars>
          <dgm:bulletEnabled val="1"/>
        </dgm:presLayoutVars>
      </dgm:prSet>
      <dgm:spPr/>
    </dgm:pt>
  </dgm:ptLst>
  <dgm:cxnLst>
    <dgm:cxn modelId="{660A0808-4875-477E-B3E2-89FBEB5D2A1B}" srcId="{272CB122-AC25-4A83-B3A6-9064986CFADD}" destId="{97E4C7CB-96E8-4C81-9DA6-DE32771596F5}" srcOrd="0" destOrd="0" parTransId="{6ED47CA5-0256-4162-8432-2FE63D8F50B5}" sibTransId="{BEE1A1DE-C68C-4F52-B494-27B9B216507F}"/>
    <dgm:cxn modelId="{97F6902F-6F96-461F-B2A6-42918E9E3B4E}" srcId="{272CB122-AC25-4A83-B3A6-9064986CFADD}" destId="{67F59394-ECD0-471A-9511-B0A0EC1B61C0}" srcOrd="2" destOrd="0" parTransId="{3753488F-7F47-4B30-9A18-CF0217C939F9}" sibTransId="{720FC853-F93F-448A-BE52-AAB4B99C452F}"/>
    <dgm:cxn modelId="{C41D2936-4416-429B-BC81-5AC07207E2DD}" srcId="{272CB122-AC25-4A83-B3A6-9064986CFADD}" destId="{32BE3334-3E9C-4125-ABCF-4AB03BB23FD6}" srcOrd="1" destOrd="0" parTransId="{FB282D82-3AA8-48A6-A870-828AFF191730}" sibTransId="{A4FA204F-60BD-4966-A5D7-5DB32202E353}"/>
    <dgm:cxn modelId="{C262DB7E-E6FA-49D2-B08F-5A057D6DF071}" type="presOf" srcId="{32BE3334-3E9C-4125-ABCF-4AB03BB23FD6}" destId="{6C70B0F8-AA4A-415D-8FFA-93C63CB5D224}" srcOrd="0" destOrd="0" presId="urn:microsoft.com/office/officeart/2005/8/layout/vList3"/>
    <dgm:cxn modelId="{D555D99C-C4FC-4E79-A23E-DF0DCC9D0A9B}" type="presOf" srcId="{97E4C7CB-96E8-4C81-9DA6-DE32771596F5}" destId="{8F815542-98F9-48F8-A954-122F8431C74D}" srcOrd="0" destOrd="0" presId="urn:microsoft.com/office/officeart/2005/8/layout/vList3"/>
    <dgm:cxn modelId="{81CB4CAA-A8F8-48D9-8441-2324031C4866}" type="presOf" srcId="{67F59394-ECD0-471A-9511-B0A0EC1B61C0}" destId="{A6CDE59E-54EC-4B84-9E92-4B01CE7A07C1}" srcOrd="0" destOrd="0" presId="urn:microsoft.com/office/officeart/2005/8/layout/vList3"/>
    <dgm:cxn modelId="{F89B63FC-484A-4786-9C7B-DD4A5544DC4F}" type="presOf" srcId="{272CB122-AC25-4A83-B3A6-9064986CFADD}" destId="{9B878175-552F-46C7-9978-4ADCE6BCA42D}" srcOrd="0" destOrd="0" presId="urn:microsoft.com/office/officeart/2005/8/layout/vList3"/>
    <dgm:cxn modelId="{B1DE6217-CD17-4694-8B99-03E3466A790D}" type="presParOf" srcId="{9B878175-552F-46C7-9978-4ADCE6BCA42D}" destId="{44A328AD-BE75-4FB2-BC96-718CFC3CCA24}" srcOrd="0" destOrd="0" presId="urn:microsoft.com/office/officeart/2005/8/layout/vList3"/>
    <dgm:cxn modelId="{081765F0-A622-493B-95F6-E891444F5D2A}" type="presParOf" srcId="{44A328AD-BE75-4FB2-BC96-718CFC3CCA24}" destId="{29345135-97EB-4E47-96B7-25BFC106F77B}" srcOrd="0" destOrd="0" presId="urn:microsoft.com/office/officeart/2005/8/layout/vList3"/>
    <dgm:cxn modelId="{676515EB-548C-4DB4-836A-C2D832834BF3}" type="presParOf" srcId="{44A328AD-BE75-4FB2-BC96-718CFC3CCA24}" destId="{8F815542-98F9-48F8-A954-122F8431C74D}" srcOrd="1" destOrd="0" presId="urn:microsoft.com/office/officeart/2005/8/layout/vList3"/>
    <dgm:cxn modelId="{603073C1-9792-46D9-87DB-0C0882B2A683}" type="presParOf" srcId="{9B878175-552F-46C7-9978-4ADCE6BCA42D}" destId="{93941122-6B52-4E22-8981-7882E6B75A86}" srcOrd="1" destOrd="0" presId="urn:microsoft.com/office/officeart/2005/8/layout/vList3"/>
    <dgm:cxn modelId="{EDA4FA48-1537-459A-9F84-F1715DA962F5}" type="presParOf" srcId="{9B878175-552F-46C7-9978-4ADCE6BCA42D}" destId="{1E2A6E96-1B6F-47BA-AF5B-09081DA09415}" srcOrd="2" destOrd="0" presId="urn:microsoft.com/office/officeart/2005/8/layout/vList3"/>
    <dgm:cxn modelId="{1A37A686-F293-4201-B02A-B04D0F75A5AB}" type="presParOf" srcId="{1E2A6E96-1B6F-47BA-AF5B-09081DA09415}" destId="{2C3EDF7B-C46F-4075-BAC4-EE7DF9F035A1}" srcOrd="0" destOrd="0" presId="urn:microsoft.com/office/officeart/2005/8/layout/vList3"/>
    <dgm:cxn modelId="{AC49157F-511B-4B00-842B-562811CE6463}" type="presParOf" srcId="{1E2A6E96-1B6F-47BA-AF5B-09081DA09415}" destId="{6C70B0F8-AA4A-415D-8FFA-93C63CB5D224}" srcOrd="1" destOrd="0" presId="urn:microsoft.com/office/officeart/2005/8/layout/vList3"/>
    <dgm:cxn modelId="{E6275A34-E583-49EA-92C4-FE359AC13E84}" type="presParOf" srcId="{9B878175-552F-46C7-9978-4ADCE6BCA42D}" destId="{AADB9B6F-ABF3-4870-BA3A-15214DB6A37D}" srcOrd="3" destOrd="0" presId="urn:microsoft.com/office/officeart/2005/8/layout/vList3"/>
    <dgm:cxn modelId="{5D74283E-54A0-4AE6-8D62-4E607C40B244}" type="presParOf" srcId="{9B878175-552F-46C7-9978-4ADCE6BCA42D}" destId="{9945A35B-9A52-41FA-AE72-D3835442F6EC}" srcOrd="4" destOrd="0" presId="urn:microsoft.com/office/officeart/2005/8/layout/vList3"/>
    <dgm:cxn modelId="{187A8B96-E90C-473C-AC0B-396E57F43A5C}" type="presParOf" srcId="{9945A35B-9A52-41FA-AE72-D3835442F6EC}" destId="{20C41683-E921-4DF9-BF92-19CD5CEB5509}" srcOrd="0" destOrd="0" presId="urn:microsoft.com/office/officeart/2005/8/layout/vList3"/>
    <dgm:cxn modelId="{6FAB542A-343A-485B-B62C-17F95C335219}" type="presParOf" srcId="{9945A35B-9A52-41FA-AE72-D3835442F6EC}" destId="{A6CDE59E-54EC-4B84-9E92-4B01CE7A07C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2CB122-AC25-4A83-B3A6-9064986CFADD}" type="doc">
      <dgm:prSet loTypeId="urn:microsoft.com/office/officeart/2005/8/layout/vList3" loCatId="list" qsTypeId="urn:microsoft.com/office/officeart/2005/8/quickstyle/simple1" qsCatId="simple" csTypeId="urn:microsoft.com/office/officeart/2005/8/colors/accent2_1" csCatId="accent2" phldr="1"/>
      <dgm:spPr/>
    </dgm:pt>
    <dgm:pt modelId="{97E4C7CB-96E8-4C81-9DA6-DE32771596F5}">
      <dgm:prSet phldrT="[Texte]" custT="1"/>
      <dgm:spPr/>
      <dgm:t>
        <a:bodyPr/>
        <a:lstStyle/>
        <a:p>
          <a:pPr algn="l"/>
          <a:r>
            <a:rPr lang="fr-BE" sz="2400" b="1" dirty="0"/>
            <a:t>Pas d’infection</a:t>
          </a:r>
        </a:p>
      </dgm:t>
    </dgm:pt>
    <dgm:pt modelId="{6ED47CA5-0256-4162-8432-2FE63D8F50B5}" type="parTrans" cxnId="{660A0808-4875-477E-B3E2-89FBEB5D2A1B}">
      <dgm:prSet/>
      <dgm:spPr/>
      <dgm:t>
        <a:bodyPr/>
        <a:lstStyle/>
        <a:p>
          <a:endParaRPr lang="fr-BE" sz="2400"/>
        </a:p>
      </dgm:t>
    </dgm:pt>
    <dgm:pt modelId="{BEE1A1DE-C68C-4F52-B494-27B9B216507F}" type="sibTrans" cxnId="{660A0808-4875-477E-B3E2-89FBEB5D2A1B}">
      <dgm:prSet/>
      <dgm:spPr/>
      <dgm:t>
        <a:bodyPr/>
        <a:lstStyle/>
        <a:p>
          <a:endParaRPr lang="fr-BE" sz="2400"/>
        </a:p>
      </dgm:t>
    </dgm:pt>
    <dgm:pt modelId="{67F59394-ECD0-471A-9511-B0A0EC1B61C0}">
      <dgm:prSet phldrT="[Texte]" custT="1"/>
      <dgm:spPr/>
      <dgm:t>
        <a:bodyPr/>
        <a:lstStyle/>
        <a:p>
          <a:pPr algn="l"/>
          <a:r>
            <a:rPr lang="fr-BE" sz="2400" b="1" dirty="0"/>
            <a:t>Infection tuberculeuse </a:t>
          </a:r>
          <a:r>
            <a:rPr lang="fr-BE" sz="2400" b="1" dirty="0">
              <a:solidFill>
                <a:schemeClr val="tx1"/>
              </a:solidFill>
            </a:rPr>
            <a:t>latente ou virage </a:t>
          </a:r>
        </a:p>
        <a:p>
          <a:pPr algn="l"/>
          <a:r>
            <a:rPr lang="fr-BE" sz="2400" dirty="0">
              <a:solidFill>
                <a:schemeClr val="tx1"/>
              </a:solidFill>
            </a:rPr>
            <a:t>pas malade ni contagieux =&gt; traitement préventif recommandé. Le médecin traitant prendra la décision</a:t>
          </a:r>
        </a:p>
      </dgm:t>
    </dgm:pt>
    <dgm:pt modelId="{3753488F-7F47-4B30-9A18-CF0217C939F9}" type="parTrans" cxnId="{97F6902F-6F96-461F-B2A6-42918E9E3B4E}">
      <dgm:prSet/>
      <dgm:spPr/>
      <dgm:t>
        <a:bodyPr/>
        <a:lstStyle/>
        <a:p>
          <a:endParaRPr lang="fr-BE" sz="2400"/>
        </a:p>
      </dgm:t>
    </dgm:pt>
    <dgm:pt modelId="{720FC853-F93F-448A-BE52-AAB4B99C452F}" type="sibTrans" cxnId="{97F6902F-6F96-461F-B2A6-42918E9E3B4E}">
      <dgm:prSet/>
      <dgm:spPr/>
      <dgm:t>
        <a:bodyPr/>
        <a:lstStyle/>
        <a:p>
          <a:endParaRPr lang="fr-BE" sz="2400"/>
        </a:p>
      </dgm:t>
    </dgm:pt>
    <dgm:pt modelId="{5C4DB18C-565C-4C01-8876-BB325CFC99B1}">
      <dgm:prSet phldrT="[Texte]" custT="1"/>
      <dgm:spPr/>
      <dgm:t>
        <a:bodyPr/>
        <a:lstStyle/>
        <a:p>
          <a:pPr algn="l">
            <a:spcAft>
              <a:spcPts val="0"/>
            </a:spcAft>
          </a:pPr>
          <a:r>
            <a:rPr lang="fr-BE" sz="2400" b="1" dirty="0"/>
            <a:t>Tuberculose-maladie </a:t>
          </a:r>
        </a:p>
        <a:p>
          <a:pPr algn="l">
            <a:spcAft>
              <a:spcPts val="0"/>
            </a:spcAft>
          </a:pPr>
          <a:r>
            <a:rPr lang="fr-BE" sz="2400" dirty="0"/>
            <a:t>doit être traitée pendant minimum 6 mois</a:t>
          </a:r>
        </a:p>
      </dgm:t>
    </dgm:pt>
    <dgm:pt modelId="{5271B60D-C6A9-4B90-B769-DA19283CD74A}" type="parTrans" cxnId="{1E665AAE-BB7D-4520-9095-E3F280EED6CB}">
      <dgm:prSet/>
      <dgm:spPr/>
      <dgm:t>
        <a:bodyPr/>
        <a:lstStyle/>
        <a:p>
          <a:endParaRPr lang="fr-BE" sz="2400"/>
        </a:p>
      </dgm:t>
    </dgm:pt>
    <dgm:pt modelId="{7A7EF425-16AF-41DF-8442-FBA0E5003C20}" type="sibTrans" cxnId="{1E665AAE-BB7D-4520-9095-E3F280EED6CB}">
      <dgm:prSet/>
      <dgm:spPr/>
      <dgm:t>
        <a:bodyPr/>
        <a:lstStyle/>
        <a:p>
          <a:endParaRPr lang="fr-BE" sz="2400"/>
        </a:p>
      </dgm:t>
    </dgm:pt>
    <dgm:pt modelId="{9B878175-552F-46C7-9978-4ADCE6BCA42D}" type="pres">
      <dgm:prSet presAssocID="{272CB122-AC25-4A83-B3A6-9064986CFADD}" presName="linearFlow" presStyleCnt="0">
        <dgm:presLayoutVars>
          <dgm:dir/>
          <dgm:resizeHandles val="exact"/>
        </dgm:presLayoutVars>
      </dgm:prSet>
      <dgm:spPr/>
    </dgm:pt>
    <dgm:pt modelId="{44A328AD-BE75-4FB2-BC96-718CFC3CCA24}" type="pres">
      <dgm:prSet presAssocID="{97E4C7CB-96E8-4C81-9DA6-DE32771596F5}" presName="composite" presStyleCnt="0"/>
      <dgm:spPr/>
    </dgm:pt>
    <dgm:pt modelId="{29345135-97EB-4E47-96B7-25BFC106F77B}" type="pres">
      <dgm:prSet presAssocID="{97E4C7CB-96E8-4C81-9DA6-DE32771596F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F815542-98F9-48F8-A954-122F8431C74D}" type="pres">
      <dgm:prSet presAssocID="{97E4C7CB-96E8-4C81-9DA6-DE32771596F5}" presName="txShp" presStyleLbl="node1" presStyleIdx="0" presStyleCnt="3">
        <dgm:presLayoutVars>
          <dgm:bulletEnabled val="1"/>
        </dgm:presLayoutVars>
      </dgm:prSet>
      <dgm:spPr/>
    </dgm:pt>
    <dgm:pt modelId="{93941122-6B52-4E22-8981-7882E6B75A86}" type="pres">
      <dgm:prSet presAssocID="{BEE1A1DE-C68C-4F52-B494-27B9B216507F}" presName="spacing" presStyleCnt="0"/>
      <dgm:spPr/>
    </dgm:pt>
    <dgm:pt modelId="{9945A35B-9A52-41FA-AE72-D3835442F6EC}" type="pres">
      <dgm:prSet presAssocID="{67F59394-ECD0-471A-9511-B0A0EC1B61C0}" presName="composite" presStyleCnt="0"/>
      <dgm:spPr/>
    </dgm:pt>
    <dgm:pt modelId="{20C41683-E921-4DF9-BF92-19CD5CEB5509}" type="pres">
      <dgm:prSet presAssocID="{67F59394-ECD0-471A-9511-B0A0EC1B61C0}" presName="imgShp" presStyleLbl="fgImgPlace1" presStyleIdx="1" presStyleCnt="3" custLinFactNeighborX="-4242" custLinFactNeighborY="-153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7000" r="-57000"/>
          </a:stretch>
        </a:blipFill>
      </dgm:spPr>
    </dgm:pt>
    <dgm:pt modelId="{A6CDE59E-54EC-4B84-9E92-4B01CE7A07C1}" type="pres">
      <dgm:prSet presAssocID="{67F59394-ECD0-471A-9511-B0A0EC1B61C0}" presName="txShp" presStyleLbl="node1" presStyleIdx="1" presStyleCnt="3" custScaleY="118335">
        <dgm:presLayoutVars>
          <dgm:bulletEnabled val="1"/>
        </dgm:presLayoutVars>
      </dgm:prSet>
      <dgm:spPr/>
    </dgm:pt>
    <dgm:pt modelId="{93AAEAC1-222F-4F08-9951-307E5BBC8A9D}" type="pres">
      <dgm:prSet presAssocID="{720FC853-F93F-448A-BE52-AAB4B99C452F}" presName="spacing" presStyleCnt="0"/>
      <dgm:spPr/>
    </dgm:pt>
    <dgm:pt modelId="{B549E545-E195-48DC-B648-A8874480E341}" type="pres">
      <dgm:prSet presAssocID="{5C4DB18C-565C-4C01-8876-BB325CFC99B1}" presName="composite" presStyleCnt="0"/>
      <dgm:spPr/>
    </dgm:pt>
    <dgm:pt modelId="{7B091D48-EA6E-4704-8A09-B97624C5DB6B}" type="pres">
      <dgm:prSet presAssocID="{5C4DB18C-565C-4C01-8876-BB325CFC99B1}"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dgm:spPr>
    </dgm:pt>
    <dgm:pt modelId="{1BF49CE1-A698-40F8-A24F-97D4325F09E8}" type="pres">
      <dgm:prSet presAssocID="{5C4DB18C-565C-4C01-8876-BB325CFC99B1}" presName="txShp" presStyleLbl="node1" presStyleIdx="2" presStyleCnt="3">
        <dgm:presLayoutVars>
          <dgm:bulletEnabled val="1"/>
        </dgm:presLayoutVars>
      </dgm:prSet>
      <dgm:spPr/>
    </dgm:pt>
  </dgm:ptLst>
  <dgm:cxnLst>
    <dgm:cxn modelId="{660A0808-4875-477E-B3E2-89FBEB5D2A1B}" srcId="{272CB122-AC25-4A83-B3A6-9064986CFADD}" destId="{97E4C7CB-96E8-4C81-9DA6-DE32771596F5}" srcOrd="0" destOrd="0" parTransId="{6ED47CA5-0256-4162-8432-2FE63D8F50B5}" sibTransId="{BEE1A1DE-C68C-4F52-B494-27B9B216507F}"/>
    <dgm:cxn modelId="{3213C31F-5D7E-442E-92DB-778E78AE3D7E}" type="presOf" srcId="{97E4C7CB-96E8-4C81-9DA6-DE32771596F5}" destId="{8F815542-98F9-48F8-A954-122F8431C74D}" srcOrd="0" destOrd="0" presId="urn:microsoft.com/office/officeart/2005/8/layout/vList3"/>
    <dgm:cxn modelId="{97F6902F-6F96-461F-B2A6-42918E9E3B4E}" srcId="{272CB122-AC25-4A83-B3A6-9064986CFADD}" destId="{67F59394-ECD0-471A-9511-B0A0EC1B61C0}" srcOrd="1" destOrd="0" parTransId="{3753488F-7F47-4B30-9A18-CF0217C939F9}" sibTransId="{720FC853-F93F-448A-BE52-AAB4B99C452F}"/>
    <dgm:cxn modelId="{EAC3FF8A-5891-473A-B4A5-036C54EDD00C}" type="presOf" srcId="{272CB122-AC25-4A83-B3A6-9064986CFADD}" destId="{9B878175-552F-46C7-9978-4ADCE6BCA42D}" srcOrd="0" destOrd="0" presId="urn:microsoft.com/office/officeart/2005/8/layout/vList3"/>
    <dgm:cxn modelId="{1BA27BA9-2218-4E6F-B2CD-F43C6854B1A0}" type="presOf" srcId="{5C4DB18C-565C-4C01-8876-BB325CFC99B1}" destId="{1BF49CE1-A698-40F8-A24F-97D4325F09E8}" srcOrd="0" destOrd="0" presId="urn:microsoft.com/office/officeart/2005/8/layout/vList3"/>
    <dgm:cxn modelId="{1E665AAE-BB7D-4520-9095-E3F280EED6CB}" srcId="{272CB122-AC25-4A83-B3A6-9064986CFADD}" destId="{5C4DB18C-565C-4C01-8876-BB325CFC99B1}" srcOrd="2" destOrd="0" parTransId="{5271B60D-C6A9-4B90-B769-DA19283CD74A}" sibTransId="{7A7EF425-16AF-41DF-8442-FBA0E5003C20}"/>
    <dgm:cxn modelId="{D1B58BD0-8426-4081-8795-46C26181FF38}" type="presOf" srcId="{67F59394-ECD0-471A-9511-B0A0EC1B61C0}" destId="{A6CDE59E-54EC-4B84-9E92-4B01CE7A07C1}" srcOrd="0" destOrd="0" presId="urn:microsoft.com/office/officeart/2005/8/layout/vList3"/>
    <dgm:cxn modelId="{31BD3441-CCB5-4AEE-AA36-AE8DBE3D2D39}" type="presParOf" srcId="{9B878175-552F-46C7-9978-4ADCE6BCA42D}" destId="{44A328AD-BE75-4FB2-BC96-718CFC3CCA24}" srcOrd="0" destOrd="0" presId="urn:microsoft.com/office/officeart/2005/8/layout/vList3"/>
    <dgm:cxn modelId="{238E57F8-BA02-4ACE-B3CD-673C3347F5AD}" type="presParOf" srcId="{44A328AD-BE75-4FB2-BC96-718CFC3CCA24}" destId="{29345135-97EB-4E47-96B7-25BFC106F77B}" srcOrd="0" destOrd="0" presId="urn:microsoft.com/office/officeart/2005/8/layout/vList3"/>
    <dgm:cxn modelId="{CC48EE0A-3979-4933-8243-7F128BC32DDC}" type="presParOf" srcId="{44A328AD-BE75-4FB2-BC96-718CFC3CCA24}" destId="{8F815542-98F9-48F8-A954-122F8431C74D}" srcOrd="1" destOrd="0" presId="urn:microsoft.com/office/officeart/2005/8/layout/vList3"/>
    <dgm:cxn modelId="{DC01DC98-260E-4E41-B299-17FE4A04CF5B}" type="presParOf" srcId="{9B878175-552F-46C7-9978-4ADCE6BCA42D}" destId="{93941122-6B52-4E22-8981-7882E6B75A86}" srcOrd="1" destOrd="0" presId="urn:microsoft.com/office/officeart/2005/8/layout/vList3"/>
    <dgm:cxn modelId="{21EECAC1-3100-431A-B8BD-7DBE9BFB366E}" type="presParOf" srcId="{9B878175-552F-46C7-9978-4ADCE6BCA42D}" destId="{9945A35B-9A52-41FA-AE72-D3835442F6EC}" srcOrd="2" destOrd="0" presId="urn:microsoft.com/office/officeart/2005/8/layout/vList3"/>
    <dgm:cxn modelId="{A0B35318-8F0B-486B-B6B4-40E3CD98A7DC}" type="presParOf" srcId="{9945A35B-9A52-41FA-AE72-D3835442F6EC}" destId="{20C41683-E921-4DF9-BF92-19CD5CEB5509}" srcOrd="0" destOrd="0" presId="urn:microsoft.com/office/officeart/2005/8/layout/vList3"/>
    <dgm:cxn modelId="{390D57BD-0D74-4850-AE94-25CB7F2D0FFC}" type="presParOf" srcId="{9945A35B-9A52-41FA-AE72-D3835442F6EC}" destId="{A6CDE59E-54EC-4B84-9E92-4B01CE7A07C1}" srcOrd="1" destOrd="0" presId="urn:microsoft.com/office/officeart/2005/8/layout/vList3"/>
    <dgm:cxn modelId="{32C7B447-5A81-40DC-A887-3BF13F8CC529}" type="presParOf" srcId="{9B878175-552F-46C7-9978-4ADCE6BCA42D}" destId="{93AAEAC1-222F-4F08-9951-307E5BBC8A9D}" srcOrd="3" destOrd="0" presId="urn:microsoft.com/office/officeart/2005/8/layout/vList3"/>
    <dgm:cxn modelId="{BF5F4E51-22E3-4567-BE66-5E2884F6596D}" type="presParOf" srcId="{9B878175-552F-46C7-9978-4ADCE6BCA42D}" destId="{B549E545-E195-48DC-B648-A8874480E341}" srcOrd="4" destOrd="0" presId="urn:microsoft.com/office/officeart/2005/8/layout/vList3"/>
    <dgm:cxn modelId="{CD1E4C8A-4A3C-42FB-8B8D-FEA0CD683902}" type="presParOf" srcId="{B549E545-E195-48DC-B648-A8874480E341}" destId="{7B091D48-EA6E-4704-8A09-B97624C5DB6B}" srcOrd="0" destOrd="0" presId="urn:microsoft.com/office/officeart/2005/8/layout/vList3"/>
    <dgm:cxn modelId="{042638F6-6454-4CF7-A6FB-426D019B8B68}" type="presParOf" srcId="{B549E545-E195-48DC-B648-A8874480E341}" destId="{1BF49CE1-A698-40F8-A24F-97D4325F09E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B2BA6-9636-458F-B271-DFA23EEA1C1C}">
      <dsp:nvSpPr>
        <dsp:cNvPr id="0" name=""/>
        <dsp:cNvSpPr/>
      </dsp:nvSpPr>
      <dsp:spPr>
        <a:xfrm rot="10800000">
          <a:off x="1174215" y="410763"/>
          <a:ext cx="3468117" cy="559616"/>
        </a:xfrm>
        <a:prstGeom prst="homePlat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6776" tIns="114300" rIns="213360" bIns="114300" numCol="1" spcCol="1270" anchor="ctr" anchorCtr="0">
          <a:noAutofit/>
        </a:bodyPr>
        <a:lstStyle/>
        <a:p>
          <a:pPr marL="0" lvl="0" indent="0" algn="ctr" defTabSz="1333500">
            <a:lnSpc>
              <a:spcPct val="90000"/>
            </a:lnSpc>
            <a:spcBef>
              <a:spcPct val="0"/>
            </a:spcBef>
            <a:spcAft>
              <a:spcPct val="35000"/>
            </a:spcAft>
            <a:buNone/>
          </a:pPr>
          <a:r>
            <a:rPr lang="fr-BE" sz="3000" kern="1200" dirty="0"/>
            <a:t>Toux </a:t>
          </a:r>
        </a:p>
      </dsp:txBody>
      <dsp:txXfrm rot="10800000">
        <a:off x="1314119" y="410763"/>
        <a:ext cx="3328213" cy="559616"/>
      </dsp:txXfrm>
    </dsp:sp>
    <dsp:sp modelId="{FE7AD864-F3DA-4181-8BE1-D0702B90591B}">
      <dsp:nvSpPr>
        <dsp:cNvPr id="0" name=""/>
        <dsp:cNvSpPr/>
      </dsp:nvSpPr>
      <dsp:spPr>
        <a:xfrm>
          <a:off x="515643" y="87316"/>
          <a:ext cx="1202667" cy="137917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1000" r="-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213DBB-6A11-48D3-9CB2-67105875AD7A}">
      <dsp:nvSpPr>
        <dsp:cNvPr id="0" name=""/>
        <dsp:cNvSpPr/>
      </dsp:nvSpPr>
      <dsp:spPr>
        <a:xfrm rot="10800000">
          <a:off x="1156904" y="2033046"/>
          <a:ext cx="3468117" cy="559616"/>
        </a:xfrm>
        <a:prstGeom prst="homePlat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6776" tIns="114300" rIns="213360" bIns="114300" numCol="1" spcCol="1270" anchor="ctr" anchorCtr="0">
          <a:noAutofit/>
        </a:bodyPr>
        <a:lstStyle/>
        <a:p>
          <a:pPr marL="0" lvl="0" indent="0" algn="ctr" defTabSz="1333500">
            <a:lnSpc>
              <a:spcPct val="90000"/>
            </a:lnSpc>
            <a:spcBef>
              <a:spcPct val="0"/>
            </a:spcBef>
            <a:spcAft>
              <a:spcPct val="35000"/>
            </a:spcAft>
            <a:buNone/>
          </a:pPr>
          <a:r>
            <a:rPr lang="fr-BE" sz="3000" kern="1200" dirty="0"/>
            <a:t>Fièvre</a:t>
          </a:r>
        </a:p>
      </dsp:txBody>
      <dsp:txXfrm rot="10800000">
        <a:off x="1296808" y="2033046"/>
        <a:ext cx="3328213" cy="559616"/>
      </dsp:txXfrm>
    </dsp:sp>
    <dsp:sp modelId="{7EA5EAC9-1DC5-4DD8-AF9E-F8054A4C798D}">
      <dsp:nvSpPr>
        <dsp:cNvPr id="0" name=""/>
        <dsp:cNvSpPr/>
      </dsp:nvSpPr>
      <dsp:spPr>
        <a:xfrm>
          <a:off x="496562" y="1548188"/>
          <a:ext cx="1133425" cy="153129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2000" r="-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203D8-ADA8-4D26-A821-748638D8C6B2}">
      <dsp:nvSpPr>
        <dsp:cNvPr id="0" name=""/>
        <dsp:cNvSpPr/>
      </dsp:nvSpPr>
      <dsp:spPr>
        <a:xfrm rot="10800000">
          <a:off x="1279295" y="3739294"/>
          <a:ext cx="3468117" cy="559616"/>
        </a:xfrm>
        <a:prstGeom prst="homePlat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6776" tIns="114300" rIns="213360" bIns="114300" numCol="1" spcCol="1270" anchor="ctr" anchorCtr="0">
          <a:noAutofit/>
        </a:bodyPr>
        <a:lstStyle/>
        <a:p>
          <a:pPr marL="0" lvl="0" indent="0" algn="ctr" defTabSz="1333500">
            <a:lnSpc>
              <a:spcPct val="90000"/>
            </a:lnSpc>
            <a:spcBef>
              <a:spcPct val="0"/>
            </a:spcBef>
            <a:spcAft>
              <a:spcPct val="35000"/>
            </a:spcAft>
            <a:buNone/>
          </a:pPr>
          <a:r>
            <a:rPr lang="fr-BE" sz="3000" kern="1200" dirty="0"/>
            <a:t>Perte de poids</a:t>
          </a:r>
        </a:p>
      </dsp:txBody>
      <dsp:txXfrm rot="10800000">
        <a:off x="1419199" y="3739294"/>
        <a:ext cx="3328213" cy="559616"/>
      </dsp:txXfrm>
    </dsp:sp>
    <dsp:sp modelId="{4AC6DADF-F270-44CE-9B50-813290032397}">
      <dsp:nvSpPr>
        <dsp:cNvPr id="0" name=""/>
        <dsp:cNvSpPr/>
      </dsp:nvSpPr>
      <dsp:spPr>
        <a:xfrm>
          <a:off x="338742" y="3136033"/>
          <a:ext cx="1622989" cy="154710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203D8-ADA8-4D26-A821-748638D8C6B2}">
      <dsp:nvSpPr>
        <dsp:cNvPr id="0" name=""/>
        <dsp:cNvSpPr/>
      </dsp:nvSpPr>
      <dsp:spPr>
        <a:xfrm rot="10800000">
          <a:off x="1195269" y="130321"/>
          <a:ext cx="3188501" cy="1284676"/>
        </a:xfrm>
        <a:prstGeom prst="homePlat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566507" tIns="114300" rIns="213360" bIns="114300" numCol="1" spcCol="1270" anchor="ctr" anchorCtr="0">
          <a:noAutofit/>
        </a:bodyPr>
        <a:lstStyle/>
        <a:p>
          <a:pPr marL="0" lvl="0" indent="0" algn="ctr" defTabSz="1333500">
            <a:lnSpc>
              <a:spcPct val="90000"/>
            </a:lnSpc>
            <a:spcBef>
              <a:spcPct val="0"/>
            </a:spcBef>
            <a:spcAft>
              <a:spcPct val="35000"/>
            </a:spcAft>
            <a:buNone/>
          </a:pPr>
          <a:r>
            <a:rPr lang="fr-BE" sz="3000" kern="1200" dirty="0"/>
            <a:t>Sueurs nocturnes</a:t>
          </a:r>
        </a:p>
      </dsp:txBody>
      <dsp:txXfrm rot="10800000">
        <a:off x="1516438" y="130321"/>
        <a:ext cx="2867332" cy="1284676"/>
      </dsp:txXfrm>
    </dsp:sp>
    <dsp:sp modelId="{4AC6DADF-F270-44CE-9B50-813290032397}">
      <dsp:nvSpPr>
        <dsp:cNvPr id="0" name=""/>
        <dsp:cNvSpPr/>
      </dsp:nvSpPr>
      <dsp:spPr>
        <a:xfrm>
          <a:off x="0" y="0"/>
          <a:ext cx="1568602" cy="154276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80AAD2-E508-4633-AB09-806FA80EC300}">
      <dsp:nvSpPr>
        <dsp:cNvPr id="0" name=""/>
        <dsp:cNvSpPr/>
      </dsp:nvSpPr>
      <dsp:spPr>
        <a:xfrm rot="10800000">
          <a:off x="1124287" y="2160967"/>
          <a:ext cx="3188501" cy="1284676"/>
        </a:xfrm>
        <a:prstGeom prst="homePlat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566507" tIns="114300" rIns="213360" bIns="114300" numCol="1" spcCol="1270" anchor="ctr" anchorCtr="0">
          <a:noAutofit/>
        </a:bodyPr>
        <a:lstStyle/>
        <a:p>
          <a:pPr marL="0" lvl="0" indent="0" algn="ctr" defTabSz="1333500">
            <a:lnSpc>
              <a:spcPct val="90000"/>
            </a:lnSpc>
            <a:spcBef>
              <a:spcPct val="0"/>
            </a:spcBef>
            <a:spcAft>
              <a:spcPct val="35000"/>
            </a:spcAft>
            <a:buNone/>
          </a:pPr>
          <a:r>
            <a:rPr lang="fr-BE" sz="3000" kern="1200" dirty="0"/>
            <a:t>Fatigue</a:t>
          </a:r>
        </a:p>
      </dsp:txBody>
      <dsp:txXfrm rot="10800000">
        <a:off x="1445456" y="2160967"/>
        <a:ext cx="2867332" cy="1284676"/>
      </dsp:txXfrm>
    </dsp:sp>
    <dsp:sp modelId="{CD7C5253-4DD8-4E05-B130-CD808EB70E53}">
      <dsp:nvSpPr>
        <dsp:cNvPr id="0" name=""/>
        <dsp:cNvSpPr/>
      </dsp:nvSpPr>
      <dsp:spPr>
        <a:xfrm>
          <a:off x="481949" y="1927528"/>
          <a:ext cx="1284676" cy="17515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3393F-CAD1-4121-8B5F-586564ADF9CA}">
      <dsp:nvSpPr>
        <dsp:cNvPr id="0" name=""/>
        <dsp:cNvSpPr/>
      </dsp:nvSpPr>
      <dsp:spPr>
        <a:xfrm>
          <a:off x="499335" y="0"/>
          <a:ext cx="3798346" cy="2692984"/>
        </a:xfrm>
        <a:prstGeom prst="ellips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fr-BE" sz="1050" b="1" kern="1200" dirty="0">
              <a:solidFill>
                <a:schemeClr val="accent4">
                  <a:lumMod val="20000"/>
                  <a:lumOff val="80000"/>
                </a:schemeClr>
              </a:solidFill>
              <a:latin typeface="Arial" pitchFamily="34" charset="0"/>
              <a:cs typeface="Arial" pitchFamily="34" charset="0"/>
            </a:rPr>
            <a:t>Contacts </a:t>
          </a:r>
          <a:r>
            <a:rPr lang="fr-BE" sz="1100" b="1" kern="1200" dirty="0">
              <a:solidFill>
                <a:schemeClr val="accent4">
                  <a:lumMod val="20000"/>
                  <a:lumOff val="80000"/>
                </a:schemeClr>
              </a:solidFill>
              <a:latin typeface="Arial" pitchFamily="34" charset="0"/>
              <a:cs typeface="Arial" pitchFamily="34" charset="0"/>
            </a:rPr>
            <a:t>occasionnels</a:t>
          </a:r>
          <a:endParaRPr lang="nl-NL" sz="1050" b="1" kern="1200" dirty="0">
            <a:solidFill>
              <a:schemeClr val="accent4">
                <a:lumMod val="20000"/>
                <a:lumOff val="80000"/>
              </a:schemeClr>
            </a:solidFill>
            <a:latin typeface="Arial" pitchFamily="34" charset="0"/>
            <a:cs typeface="Arial" pitchFamily="34" charset="0"/>
          </a:endParaRPr>
        </a:p>
      </dsp:txBody>
      <dsp:txXfrm>
        <a:off x="1867499" y="134649"/>
        <a:ext cx="1062017" cy="403947"/>
      </dsp:txXfrm>
    </dsp:sp>
    <dsp:sp modelId="{A16195E4-D5EA-4125-A4DB-38CF6099CC2F}">
      <dsp:nvSpPr>
        <dsp:cNvPr id="0" name=""/>
        <dsp:cNvSpPr/>
      </dsp:nvSpPr>
      <dsp:spPr>
        <a:xfrm>
          <a:off x="842555" y="530625"/>
          <a:ext cx="2860767" cy="2154387"/>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r-BE" sz="1100" b="1" kern="1200" dirty="0">
              <a:solidFill>
                <a:schemeClr val="tx1"/>
              </a:solidFill>
              <a:latin typeface="Arial" pitchFamily="34" charset="0"/>
              <a:cs typeface="Arial" pitchFamily="34" charset="0"/>
            </a:rPr>
            <a:t>Contacts fréquents</a:t>
          </a:r>
          <a:endParaRPr lang="nl-NL" sz="1100" b="1" kern="1200" dirty="0">
            <a:solidFill>
              <a:schemeClr val="tx1"/>
            </a:solidFill>
            <a:latin typeface="Arial" pitchFamily="34" charset="0"/>
            <a:cs typeface="Arial" pitchFamily="34" charset="0"/>
          </a:endParaRPr>
        </a:p>
      </dsp:txBody>
      <dsp:txXfrm>
        <a:off x="1773020" y="659888"/>
        <a:ext cx="999838" cy="387789"/>
      </dsp:txXfrm>
    </dsp:sp>
    <dsp:sp modelId="{896CB892-C0A8-434B-9F5A-EC3745009008}">
      <dsp:nvSpPr>
        <dsp:cNvPr id="0" name=""/>
        <dsp:cNvSpPr/>
      </dsp:nvSpPr>
      <dsp:spPr>
        <a:xfrm>
          <a:off x="1310642" y="1077193"/>
          <a:ext cx="2011675" cy="16157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r-BE" sz="1100" b="1" kern="1200" dirty="0">
              <a:solidFill>
                <a:schemeClr val="bg1"/>
              </a:solidFill>
              <a:latin typeface="Arial" pitchFamily="34" charset="0"/>
              <a:cs typeface="Arial" pitchFamily="34" charset="0"/>
            </a:rPr>
            <a:t>Contacts quotidiens</a:t>
          </a:r>
          <a:endParaRPr lang="nl-NL" sz="1100" b="1" kern="1200" dirty="0">
            <a:solidFill>
              <a:schemeClr val="bg1"/>
            </a:solidFill>
            <a:latin typeface="Arial" pitchFamily="34" charset="0"/>
            <a:cs typeface="Arial" pitchFamily="34" charset="0"/>
          </a:endParaRPr>
        </a:p>
      </dsp:txBody>
      <dsp:txXfrm>
        <a:off x="1847759" y="1198377"/>
        <a:ext cx="937440" cy="363552"/>
      </dsp:txXfrm>
    </dsp:sp>
    <dsp:sp modelId="{EFF0A2B3-D979-4EA2-BE44-8C330DB84756}">
      <dsp:nvSpPr>
        <dsp:cNvPr id="0" name=""/>
        <dsp:cNvSpPr/>
      </dsp:nvSpPr>
      <dsp:spPr>
        <a:xfrm>
          <a:off x="1777883" y="1615790"/>
          <a:ext cx="1077193" cy="107719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BE" sz="1200" b="1" kern="1200" dirty="0">
              <a:solidFill>
                <a:schemeClr val="bg1"/>
              </a:solidFill>
              <a:latin typeface="Arial" pitchFamily="34" charset="0"/>
              <a:cs typeface="Arial" pitchFamily="34" charset="0"/>
            </a:rPr>
            <a:t>Patient</a:t>
          </a:r>
          <a:endParaRPr lang="nl-NL" sz="1200" b="1" kern="1200" dirty="0">
            <a:solidFill>
              <a:schemeClr val="bg1"/>
            </a:solidFill>
            <a:latin typeface="Arial" pitchFamily="34" charset="0"/>
            <a:cs typeface="Arial" pitchFamily="34" charset="0"/>
          </a:endParaRPr>
        </a:p>
      </dsp:txBody>
      <dsp:txXfrm>
        <a:off x="1935634" y="1885088"/>
        <a:ext cx="761690" cy="5385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15542-98F9-48F8-A954-122F8431C74D}">
      <dsp:nvSpPr>
        <dsp:cNvPr id="0" name=""/>
        <dsp:cNvSpPr/>
      </dsp:nvSpPr>
      <dsp:spPr>
        <a:xfrm rot="10800000">
          <a:off x="2014847" y="2926"/>
          <a:ext cx="6747305" cy="1261354"/>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6222" tIns="95250" rIns="177800" bIns="95250" numCol="1" spcCol="1270" anchor="ctr" anchorCtr="0">
          <a:noAutofit/>
        </a:bodyPr>
        <a:lstStyle/>
        <a:p>
          <a:pPr marL="0" lvl="0" indent="0" algn="l" defTabSz="1111250">
            <a:lnSpc>
              <a:spcPct val="90000"/>
            </a:lnSpc>
            <a:spcBef>
              <a:spcPct val="0"/>
            </a:spcBef>
            <a:spcAft>
              <a:spcPct val="35000"/>
            </a:spcAft>
            <a:buNone/>
          </a:pPr>
          <a:r>
            <a:rPr lang="fr-BE" sz="2500" b="1" kern="1200" dirty="0"/>
            <a:t>Négatif</a:t>
          </a:r>
          <a:r>
            <a:rPr lang="fr-BE" sz="2500" kern="1200" dirty="0"/>
            <a:t> </a:t>
          </a:r>
          <a:r>
            <a:rPr lang="fr-BE" sz="2500" kern="1200" dirty="0">
              <a:sym typeface="Wingdings" panose="05000000000000000000" pitchFamily="2" charset="2"/>
            </a:rPr>
            <a:t></a:t>
          </a:r>
          <a:r>
            <a:rPr lang="fr-BE" sz="2500" kern="1200" dirty="0"/>
            <a:t> Faire un 2</a:t>
          </a:r>
          <a:r>
            <a:rPr lang="fr-BE" sz="2500" kern="1200" baseline="30000" dirty="0"/>
            <a:t>ème</a:t>
          </a:r>
          <a:r>
            <a:rPr lang="fr-BE" sz="2500" kern="1200" dirty="0"/>
            <a:t> test après 2 mois (sauf si dernier contact remonte à &gt;2 mois)</a:t>
          </a:r>
        </a:p>
      </dsp:txBody>
      <dsp:txXfrm rot="10800000">
        <a:off x="2330185" y="2926"/>
        <a:ext cx="6431967" cy="1261354"/>
      </dsp:txXfrm>
    </dsp:sp>
    <dsp:sp modelId="{29345135-97EB-4E47-96B7-25BFC106F77B}">
      <dsp:nvSpPr>
        <dsp:cNvPr id="0" name=""/>
        <dsp:cNvSpPr/>
      </dsp:nvSpPr>
      <dsp:spPr>
        <a:xfrm>
          <a:off x="1384170" y="2926"/>
          <a:ext cx="1261354" cy="126135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70B0F8-AA4A-415D-8FFA-93C63CB5D224}">
      <dsp:nvSpPr>
        <dsp:cNvPr id="0" name=""/>
        <dsp:cNvSpPr/>
      </dsp:nvSpPr>
      <dsp:spPr>
        <a:xfrm rot="10800000">
          <a:off x="2014847" y="1640804"/>
          <a:ext cx="6747305" cy="1261354"/>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6222" tIns="95250" rIns="177800" bIns="95250" numCol="1" spcCol="1270" anchor="ctr" anchorCtr="0">
          <a:noAutofit/>
        </a:bodyPr>
        <a:lstStyle/>
        <a:p>
          <a:pPr marL="0" lvl="0" indent="0" algn="l" defTabSz="1111250">
            <a:lnSpc>
              <a:spcPct val="90000"/>
            </a:lnSpc>
            <a:spcBef>
              <a:spcPct val="0"/>
            </a:spcBef>
            <a:spcAft>
              <a:spcPct val="35000"/>
            </a:spcAft>
            <a:buNone/>
          </a:pPr>
          <a:r>
            <a:rPr lang="fr-BE" sz="2500" b="1" kern="1200" dirty="0"/>
            <a:t>Douteux</a:t>
          </a:r>
          <a:r>
            <a:rPr lang="fr-BE" sz="2500" kern="1200" dirty="0"/>
            <a:t> </a:t>
          </a:r>
          <a:r>
            <a:rPr lang="fr-BE" sz="2500" kern="1200" dirty="0">
              <a:sym typeface="Wingdings" panose="05000000000000000000" pitchFamily="2" charset="2"/>
            </a:rPr>
            <a:t> idem</a:t>
          </a:r>
          <a:endParaRPr lang="fr-BE" sz="2500" kern="1200" dirty="0"/>
        </a:p>
      </dsp:txBody>
      <dsp:txXfrm rot="10800000">
        <a:off x="2330185" y="1640804"/>
        <a:ext cx="6431967" cy="1261354"/>
      </dsp:txXfrm>
    </dsp:sp>
    <dsp:sp modelId="{2C3EDF7B-C46F-4075-BAC4-EE7DF9F035A1}">
      <dsp:nvSpPr>
        <dsp:cNvPr id="0" name=""/>
        <dsp:cNvSpPr/>
      </dsp:nvSpPr>
      <dsp:spPr>
        <a:xfrm>
          <a:off x="1384170" y="1640804"/>
          <a:ext cx="1261354" cy="126135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CDE59E-54EC-4B84-9E92-4B01CE7A07C1}">
      <dsp:nvSpPr>
        <dsp:cNvPr id="0" name=""/>
        <dsp:cNvSpPr/>
      </dsp:nvSpPr>
      <dsp:spPr>
        <a:xfrm rot="10800000">
          <a:off x="2014847" y="3278683"/>
          <a:ext cx="6747305" cy="1261354"/>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6222" tIns="95250" rIns="177800" bIns="95250" numCol="1" spcCol="1270" anchor="ctr" anchorCtr="0">
          <a:noAutofit/>
        </a:bodyPr>
        <a:lstStyle/>
        <a:p>
          <a:pPr marL="0" lvl="0" indent="0" algn="l" defTabSz="1111250">
            <a:lnSpc>
              <a:spcPct val="90000"/>
            </a:lnSpc>
            <a:spcBef>
              <a:spcPct val="0"/>
            </a:spcBef>
            <a:spcAft>
              <a:spcPct val="35000"/>
            </a:spcAft>
            <a:buNone/>
          </a:pPr>
          <a:r>
            <a:rPr lang="fr-BE" sz="2500" b="1" kern="1200" dirty="0">
              <a:latin typeface="+mn-lt"/>
              <a:cs typeface="David" panose="020E0502060401010101" pitchFamily="34" charset="-79"/>
            </a:rPr>
            <a:t>Positif</a:t>
          </a:r>
          <a:r>
            <a:rPr lang="fr-BE" sz="2500" kern="1200" dirty="0">
              <a:latin typeface="+mn-lt"/>
              <a:cs typeface="David" panose="020E0502060401010101" pitchFamily="34" charset="-79"/>
            </a:rPr>
            <a:t> </a:t>
          </a:r>
          <a:r>
            <a:rPr lang="fr-BE" sz="2500" kern="1200" dirty="0">
              <a:latin typeface="+mn-lt"/>
              <a:cs typeface="David" panose="020E0502060401010101" pitchFamily="34" charset="-79"/>
              <a:sym typeface="Wingdings" panose="05000000000000000000" pitchFamily="2" charset="2"/>
            </a:rPr>
            <a:t> faire une RX pour exclure la TBC-maladie</a:t>
          </a:r>
          <a:endParaRPr lang="fr-BE" sz="2500" kern="1200" dirty="0"/>
        </a:p>
      </dsp:txBody>
      <dsp:txXfrm rot="10800000">
        <a:off x="2330185" y="3278683"/>
        <a:ext cx="6431967" cy="1261354"/>
      </dsp:txXfrm>
    </dsp:sp>
    <dsp:sp modelId="{20C41683-E921-4DF9-BF92-19CD5CEB5509}">
      <dsp:nvSpPr>
        <dsp:cNvPr id="0" name=""/>
        <dsp:cNvSpPr/>
      </dsp:nvSpPr>
      <dsp:spPr>
        <a:xfrm>
          <a:off x="1330663" y="3259270"/>
          <a:ext cx="1261354" cy="126135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7000" r="-57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15542-98F9-48F8-A954-122F8431C74D}">
      <dsp:nvSpPr>
        <dsp:cNvPr id="0" name=""/>
        <dsp:cNvSpPr/>
      </dsp:nvSpPr>
      <dsp:spPr>
        <a:xfrm rot="10800000">
          <a:off x="2209747" y="1117"/>
          <a:ext cx="7469200" cy="131363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275" tIns="91440" rIns="170688" bIns="91440" numCol="1" spcCol="1270" anchor="ctr" anchorCtr="0">
          <a:noAutofit/>
        </a:bodyPr>
        <a:lstStyle/>
        <a:p>
          <a:pPr marL="0" lvl="0" indent="0" algn="l" defTabSz="1066800">
            <a:lnSpc>
              <a:spcPct val="90000"/>
            </a:lnSpc>
            <a:spcBef>
              <a:spcPct val="0"/>
            </a:spcBef>
            <a:spcAft>
              <a:spcPct val="35000"/>
            </a:spcAft>
            <a:buNone/>
          </a:pPr>
          <a:r>
            <a:rPr lang="fr-BE" sz="2400" b="1" kern="1200" dirty="0"/>
            <a:t>Pas d’infection</a:t>
          </a:r>
        </a:p>
      </dsp:txBody>
      <dsp:txXfrm rot="10800000">
        <a:off x="2538154" y="1117"/>
        <a:ext cx="7140793" cy="1313630"/>
      </dsp:txXfrm>
    </dsp:sp>
    <dsp:sp modelId="{29345135-97EB-4E47-96B7-25BFC106F77B}">
      <dsp:nvSpPr>
        <dsp:cNvPr id="0" name=""/>
        <dsp:cNvSpPr/>
      </dsp:nvSpPr>
      <dsp:spPr>
        <a:xfrm>
          <a:off x="1552932" y="1117"/>
          <a:ext cx="1313630" cy="13136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CDE59E-54EC-4B84-9E92-4B01CE7A07C1}">
      <dsp:nvSpPr>
        <dsp:cNvPr id="0" name=""/>
        <dsp:cNvSpPr/>
      </dsp:nvSpPr>
      <dsp:spPr>
        <a:xfrm rot="10800000">
          <a:off x="2209747" y="1706877"/>
          <a:ext cx="7469200" cy="155448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275" tIns="91440" rIns="170688" bIns="91440" numCol="1" spcCol="1270" anchor="ctr" anchorCtr="0">
          <a:noAutofit/>
        </a:bodyPr>
        <a:lstStyle/>
        <a:p>
          <a:pPr marL="0" lvl="0" indent="0" algn="l" defTabSz="1066800">
            <a:lnSpc>
              <a:spcPct val="90000"/>
            </a:lnSpc>
            <a:spcBef>
              <a:spcPct val="0"/>
            </a:spcBef>
            <a:spcAft>
              <a:spcPct val="35000"/>
            </a:spcAft>
            <a:buNone/>
          </a:pPr>
          <a:r>
            <a:rPr lang="fr-BE" sz="2400" b="1" kern="1200" dirty="0"/>
            <a:t>Infection tuberculeuse </a:t>
          </a:r>
          <a:r>
            <a:rPr lang="fr-BE" sz="2400" b="1" kern="1200" dirty="0">
              <a:solidFill>
                <a:schemeClr val="tx1"/>
              </a:solidFill>
            </a:rPr>
            <a:t>latente ou virage </a:t>
          </a:r>
        </a:p>
        <a:p>
          <a:pPr marL="0" lvl="0" indent="0" algn="l" defTabSz="1066800">
            <a:lnSpc>
              <a:spcPct val="90000"/>
            </a:lnSpc>
            <a:spcBef>
              <a:spcPct val="0"/>
            </a:spcBef>
            <a:spcAft>
              <a:spcPct val="35000"/>
            </a:spcAft>
            <a:buNone/>
          </a:pPr>
          <a:r>
            <a:rPr lang="fr-BE" sz="2400" kern="1200" dirty="0">
              <a:solidFill>
                <a:schemeClr val="tx1"/>
              </a:solidFill>
            </a:rPr>
            <a:t>pas malade ni contagieux =&gt; traitement préventif recommandé. Le médecin traitant prendra la décision</a:t>
          </a:r>
        </a:p>
      </dsp:txBody>
      <dsp:txXfrm rot="10800000">
        <a:off x="2598368" y="1706877"/>
        <a:ext cx="7080579" cy="1554485"/>
      </dsp:txXfrm>
    </dsp:sp>
    <dsp:sp modelId="{20C41683-E921-4DF9-BF92-19CD5CEB5509}">
      <dsp:nvSpPr>
        <dsp:cNvPr id="0" name=""/>
        <dsp:cNvSpPr/>
      </dsp:nvSpPr>
      <dsp:spPr>
        <a:xfrm>
          <a:off x="1497207" y="1807087"/>
          <a:ext cx="1313630" cy="131363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7000" r="-57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F49CE1-A698-40F8-A24F-97D4325F09E8}">
      <dsp:nvSpPr>
        <dsp:cNvPr id="0" name=""/>
        <dsp:cNvSpPr/>
      </dsp:nvSpPr>
      <dsp:spPr>
        <a:xfrm rot="10800000">
          <a:off x="2209747" y="3653491"/>
          <a:ext cx="7469200" cy="131363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275" tIns="91440" rIns="170688" bIns="91440" numCol="1" spcCol="1270" anchor="ctr" anchorCtr="0">
          <a:noAutofit/>
        </a:bodyPr>
        <a:lstStyle/>
        <a:p>
          <a:pPr marL="0" lvl="0" indent="0" algn="l" defTabSz="1066800">
            <a:lnSpc>
              <a:spcPct val="90000"/>
            </a:lnSpc>
            <a:spcBef>
              <a:spcPct val="0"/>
            </a:spcBef>
            <a:spcAft>
              <a:spcPts val="0"/>
            </a:spcAft>
            <a:buNone/>
          </a:pPr>
          <a:r>
            <a:rPr lang="fr-BE" sz="2400" b="1" kern="1200" dirty="0"/>
            <a:t>Tuberculose-maladie </a:t>
          </a:r>
        </a:p>
        <a:p>
          <a:pPr marL="0" lvl="0" indent="0" algn="l" defTabSz="1066800">
            <a:lnSpc>
              <a:spcPct val="90000"/>
            </a:lnSpc>
            <a:spcBef>
              <a:spcPct val="0"/>
            </a:spcBef>
            <a:spcAft>
              <a:spcPts val="0"/>
            </a:spcAft>
            <a:buNone/>
          </a:pPr>
          <a:r>
            <a:rPr lang="fr-BE" sz="2400" kern="1200" dirty="0"/>
            <a:t>doit être traitée pendant minimum 6 mois</a:t>
          </a:r>
        </a:p>
      </dsp:txBody>
      <dsp:txXfrm rot="10800000">
        <a:off x="2538154" y="3653491"/>
        <a:ext cx="7140793" cy="1313630"/>
      </dsp:txXfrm>
    </dsp:sp>
    <dsp:sp modelId="{7B091D48-EA6E-4704-8A09-B97624C5DB6B}">
      <dsp:nvSpPr>
        <dsp:cNvPr id="0" name=""/>
        <dsp:cNvSpPr/>
      </dsp:nvSpPr>
      <dsp:spPr>
        <a:xfrm>
          <a:off x="1552932" y="3653491"/>
          <a:ext cx="1313630" cy="13136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1438" tIns="45719" rIns="91438" bIns="45719"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38" tIns="45719" rIns="91438" bIns="45719" rtlCol="0"/>
          <a:lstStyle>
            <a:lvl1pPr algn="r">
              <a:defRPr sz="1200"/>
            </a:lvl1pPr>
          </a:lstStyle>
          <a:p>
            <a:fld id="{0B6C5F7E-4238-4383-8F19-B12BA92778E3}" type="datetimeFigureOut">
              <a:rPr lang="fr-BE" smtClean="0"/>
              <a:t>13-06-22</a:t>
            </a:fld>
            <a:endParaRPr lang="fr-BE"/>
          </a:p>
        </p:txBody>
      </p:sp>
      <p:sp>
        <p:nvSpPr>
          <p:cNvPr id="4" name="Espace réservé du pied de page 3"/>
          <p:cNvSpPr>
            <a:spLocks noGrp="1"/>
          </p:cNvSpPr>
          <p:nvPr>
            <p:ph type="ftr" sz="quarter" idx="2"/>
          </p:nvPr>
        </p:nvSpPr>
        <p:spPr>
          <a:xfrm>
            <a:off x="1" y="9428584"/>
            <a:ext cx="2945659" cy="498055"/>
          </a:xfrm>
          <a:prstGeom prst="rect">
            <a:avLst/>
          </a:prstGeom>
        </p:spPr>
        <p:txBody>
          <a:bodyPr vert="horz" lIns="91438" tIns="45719" rIns="91438" bIns="45719"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38" tIns="45719" rIns="91438" bIns="45719" rtlCol="0" anchor="b"/>
          <a:lstStyle>
            <a:lvl1pPr algn="r">
              <a:defRPr sz="1200"/>
            </a:lvl1pPr>
          </a:lstStyle>
          <a:p>
            <a:fld id="{E041DFFD-0F23-4844-9858-B62AFA22A8CF}" type="slidenum">
              <a:rPr lang="fr-BE" smtClean="0"/>
              <a:t>‹N°›</a:t>
            </a:fld>
            <a:endParaRPr lang="fr-BE"/>
          </a:p>
        </p:txBody>
      </p:sp>
    </p:spTree>
    <p:extLst>
      <p:ext uri="{BB962C8B-B14F-4D97-AF65-F5344CB8AC3E}">
        <p14:creationId xmlns:p14="http://schemas.microsoft.com/office/powerpoint/2010/main" val="2993812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1438" tIns="45719" rIns="91438" bIns="45719"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8056"/>
          </a:xfrm>
          <a:prstGeom prst="rect">
            <a:avLst/>
          </a:prstGeom>
        </p:spPr>
        <p:txBody>
          <a:bodyPr vert="horz" lIns="91438" tIns="45719" rIns="91438" bIns="45719" rtlCol="0"/>
          <a:lstStyle>
            <a:lvl1pPr algn="r">
              <a:defRPr sz="1200"/>
            </a:lvl1pPr>
          </a:lstStyle>
          <a:p>
            <a:fld id="{4173CD49-A7C2-474F-9628-C5B595A09465}" type="datetimeFigureOut">
              <a:rPr lang="fr-BE" smtClean="0"/>
              <a:t>13-06-22</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8" tIns="45719" rIns="91438" bIns="45719" rtlCol="0" anchor="ctr"/>
          <a:lstStyle/>
          <a:p>
            <a:endParaRPr lang="fr-BE"/>
          </a:p>
        </p:txBody>
      </p:sp>
      <p:sp>
        <p:nvSpPr>
          <p:cNvPr id="5" name="Espace réservé des commentaires 4"/>
          <p:cNvSpPr>
            <a:spLocks noGrp="1"/>
          </p:cNvSpPr>
          <p:nvPr>
            <p:ph type="body" sz="quarter" idx="3"/>
          </p:nvPr>
        </p:nvSpPr>
        <p:spPr>
          <a:xfrm>
            <a:off x="679768" y="4777195"/>
            <a:ext cx="5438140" cy="3908614"/>
          </a:xfrm>
          <a:prstGeom prst="rect">
            <a:avLst/>
          </a:prstGeom>
        </p:spPr>
        <p:txBody>
          <a:bodyPr vert="horz" lIns="91438" tIns="45719" rIns="91438" bIns="4571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 y="9428584"/>
            <a:ext cx="2945659" cy="498055"/>
          </a:xfrm>
          <a:prstGeom prst="rect">
            <a:avLst/>
          </a:prstGeom>
        </p:spPr>
        <p:txBody>
          <a:bodyPr vert="horz" lIns="91438" tIns="45719" rIns="91438" bIns="45719"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38" tIns="45719" rIns="91438" bIns="45719" rtlCol="0" anchor="b"/>
          <a:lstStyle>
            <a:lvl1pPr algn="r">
              <a:defRPr sz="1200"/>
            </a:lvl1pPr>
          </a:lstStyle>
          <a:p>
            <a:fld id="{B3B5839F-3B89-4A53-9DC8-CE11ECFC48E7}" type="slidenum">
              <a:rPr lang="fr-BE" smtClean="0"/>
              <a:t>‹N°›</a:t>
            </a:fld>
            <a:endParaRPr lang="fr-BE"/>
          </a:p>
        </p:txBody>
      </p:sp>
    </p:spTree>
    <p:extLst>
      <p:ext uri="{BB962C8B-B14F-4D97-AF65-F5344CB8AC3E}">
        <p14:creationId xmlns:p14="http://schemas.microsoft.com/office/powerpoint/2010/main" val="143801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1</a:t>
            </a:fld>
            <a:endParaRPr lang="fr-BE"/>
          </a:p>
        </p:txBody>
      </p:sp>
    </p:spTree>
    <p:extLst>
      <p:ext uri="{BB962C8B-B14F-4D97-AF65-F5344CB8AC3E}">
        <p14:creationId xmlns:p14="http://schemas.microsoft.com/office/powerpoint/2010/main" val="341946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Voici les principaux symptômes de la TBC</a:t>
            </a:r>
            <a:r>
              <a:rPr lang="fr-BE" baseline="0" dirty="0"/>
              <a:t> pulmonaire. Pour la TBC extra-pulmonaire, les symptômes dépendent de la localisation. Ces symptômes sont peu spécifiques, ce qui peut expliquer un certain retard de diagnostic de la tuberculose.</a:t>
            </a:r>
          </a:p>
          <a:p>
            <a:pPr marL="169547" indent="-169547">
              <a:buFont typeface="Arial" panose="020B0604020202020204" pitchFamily="34" charset="0"/>
              <a:buChar char="•"/>
            </a:pPr>
            <a:r>
              <a:rPr lang="fr-BE" b="1" baseline="0" dirty="0"/>
              <a:t>La toux, </a:t>
            </a:r>
            <a:r>
              <a:rPr lang="fr-BE" b="0" baseline="0" dirty="0"/>
              <a:t>qui dure et peut </a:t>
            </a:r>
            <a:r>
              <a:rPr lang="fr-BE" baseline="0" dirty="0"/>
              <a:t>s’accompagner de crachats et éventuellement de sang (hémoptysie)</a:t>
            </a:r>
          </a:p>
          <a:p>
            <a:pPr marL="169547" indent="-169547">
              <a:buFont typeface="Arial" panose="020B0604020202020204" pitchFamily="34" charset="0"/>
              <a:buChar char="•"/>
            </a:pPr>
            <a:r>
              <a:rPr lang="fr-BE" b="1" baseline="0" dirty="0"/>
              <a:t>La fièvre, </a:t>
            </a:r>
            <a:r>
              <a:rPr lang="fr-BE" baseline="0" dirty="0"/>
              <a:t>peut être modérée</a:t>
            </a:r>
          </a:p>
          <a:p>
            <a:pPr marL="169547" indent="-169547">
              <a:buFont typeface="Arial" panose="020B0604020202020204" pitchFamily="34" charset="0"/>
              <a:buChar char="•"/>
            </a:pPr>
            <a:r>
              <a:rPr lang="fr-BE" b="1" baseline="0" dirty="0"/>
              <a:t>La perte de poids, </a:t>
            </a:r>
            <a:r>
              <a:rPr lang="fr-BE" baseline="0" dirty="0"/>
              <a:t>peut être importante, sur une courte période</a:t>
            </a:r>
          </a:p>
          <a:p>
            <a:r>
              <a:rPr lang="fr-BE" baseline="0" dirty="0"/>
              <a:t>Ces symptômes ne sont pas toujours présents et chez les jeunes enfants en particulier, ils peuvent être atypiques voire même inexistants.</a:t>
            </a:r>
            <a:endParaRPr lang="fr-BE" dirty="0"/>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10</a:t>
            </a:fld>
            <a:endParaRPr lang="fr-BE"/>
          </a:p>
        </p:txBody>
      </p:sp>
    </p:spTree>
    <p:extLst>
      <p:ext uri="{BB962C8B-B14F-4D97-AF65-F5344CB8AC3E}">
        <p14:creationId xmlns:p14="http://schemas.microsoft.com/office/powerpoint/2010/main" val="184169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Le diagnostic de la TBC n’est pas toujours aisé, d’autant plus qu’on observe une perte de l’expertise du corps médical concernant</a:t>
            </a:r>
            <a:r>
              <a:rPr lang="fr-BE" baseline="0" dirty="0"/>
              <a:t> </a:t>
            </a:r>
            <a:r>
              <a:rPr lang="fr-BE" dirty="0"/>
              <a:t>cette maladie qui est peu fréquente.</a:t>
            </a:r>
          </a:p>
          <a:p>
            <a:endParaRPr lang="fr-BE" dirty="0"/>
          </a:p>
          <a:p>
            <a:r>
              <a:rPr lang="fr-BE" dirty="0"/>
              <a:t>Le médecin se base sur plusieurs éléments pour poser son diagnostic: les symptômes</a:t>
            </a:r>
            <a:r>
              <a:rPr lang="fr-BE" baseline="0" dirty="0"/>
              <a:t> observés et son examen clinique, une radiographie du thorax et parfois un test tuberculinique. Le diagnostic se confirme grâce à la bactériologie: les expectorations sont observées au microscope puis mises en culture pour mettre en évidence le BK. Il faut entre 4 et 6 semaines pour que la culture du BK ne pousse, ce qui peut également retarder le diagnostic.</a:t>
            </a:r>
            <a:endParaRPr lang="fr-BE" dirty="0"/>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11</a:t>
            </a:fld>
            <a:endParaRPr lang="fr-BE"/>
          </a:p>
        </p:txBody>
      </p:sp>
    </p:spTree>
    <p:extLst>
      <p:ext uri="{BB962C8B-B14F-4D97-AF65-F5344CB8AC3E}">
        <p14:creationId xmlns:p14="http://schemas.microsoft.com/office/powerpoint/2010/main" val="742021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Un traitement antibiotique existe depuis la 2</a:t>
            </a:r>
            <a:r>
              <a:rPr lang="fr-BE" baseline="30000" dirty="0"/>
              <a:t>ème</a:t>
            </a:r>
            <a:r>
              <a:rPr lang="fr-BE" dirty="0"/>
              <a:t> guerre mondiale. Il</a:t>
            </a:r>
            <a:r>
              <a:rPr lang="fr-BE" baseline="0" dirty="0"/>
              <a:t> comprend généralement 4 antibiotiques qui doivent être pris pendant 2 mois (phase intensive): rifampicine, isoniazide, </a:t>
            </a:r>
            <a:r>
              <a:rPr lang="fr-BE" baseline="0" dirty="0" err="1"/>
              <a:t>ethambutol</a:t>
            </a:r>
            <a:r>
              <a:rPr lang="fr-BE" baseline="0" dirty="0"/>
              <a:t> et </a:t>
            </a:r>
            <a:r>
              <a:rPr lang="fr-BE" baseline="0" dirty="0" err="1"/>
              <a:t>pyrazinamide</a:t>
            </a:r>
            <a:r>
              <a:rPr lang="fr-BE" baseline="0" dirty="0"/>
              <a:t> puis les 2 premiers doivent être continués pendant 4 mois. La durée totale du traitement est de minimum 6 mois. La 2</a:t>
            </a:r>
            <a:r>
              <a:rPr lang="fr-BE" baseline="30000" dirty="0"/>
              <a:t>ème</a:t>
            </a:r>
            <a:r>
              <a:rPr lang="fr-BE" baseline="0" dirty="0"/>
              <a:t> phase dite « de continuation » est extrêmement importante car elle permet d’éliminer la majorité des BK présents dans l’organisme. Si le traitement est mal pris ou arrêté précocement, des formes résistantes de la maladie peuvent se développer.</a:t>
            </a:r>
            <a:endParaRPr lang="fr-BE" dirty="0"/>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12</a:t>
            </a:fld>
            <a:endParaRPr lang="fr-BE"/>
          </a:p>
        </p:txBody>
      </p:sp>
    </p:spTree>
    <p:extLst>
      <p:ext uri="{BB962C8B-B14F-4D97-AF65-F5344CB8AC3E}">
        <p14:creationId xmlns:p14="http://schemas.microsoft.com/office/powerpoint/2010/main" val="3175949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Rappel: une TBC est potentiellement contagieuse</a:t>
            </a:r>
            <a:r>
              <a:rPr lang="fr-BE" baseline="0" dirty="0"/>
              <a:t> si c’est une forme pulmonaire ou des voies respiratoires supérieures.   </a:t>
            </a:r>
          </a:p>
          <a:p>
            <a:pPr defTabSz="904250"/>
            <a:r>
              <a:rPr lang="fr-BE" baseline="0" dirty="0"/>
              <a:t>La méthodes des cercles concentriques est appliquée et permet de décider qui sera dépisté.</a:t>
            </a:r>
          </a:p>
          <a:p>
            <a:r>
              <a:rPr lang="fr-BE" baseline="0" dirty="0"/>
              <a:t>Si le patient est ED+, le risque de contagiosité est majoré, on dépiste donc les 2 premiers cercles. Si l’ED est négatif, le risque de contagiosité est moindre et le dépistage se limite au premier cercle. Il peut toutefois toujours être étendu en fonction des résultats obtenus.</a:t>
            </a:r>
          </a:p>
          <a:p>
            <a:r>
              <a:rPr lang="fr-BE" baseline="0" dirty="0"/>
              <a:t>Plus d’informations sur le dépistage des contacts dans </a:t>
            </a:r>
            <a:r>
              <a:rPr lang="fr-BE" u="sng" baseline="0" dirty="0"/>
              <a:t>l’annexe 2</a:t>
            </a:r>
            <a:r>
              <a:rPr lang="fr-BE" baseline="0" dirty="0"/>
              <a:t> de la stratégie de prévention de la TBC en milieu scolaire</a:t>
            </a:r>
            <a:endParaRPr lang="fr-BE" dirty="0"/>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13</a:t>
            </a:fld>
            <a:endParaRPr lang="fr-BE"/>
          </a:p>
        </p:txBody>
      </p:sp>
    </p:spTree>
    <p:extLst>
      <p:ext uri="{BB962C8B-B14F-4D97-AF65-F5344CB8AC3E}">
        <p14:creationId xmlns:p14="http://schemas.microsoft.com/office/powerpoint/2010/main" val="1127360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Le dépistage consiste généralement à réaliser </a:t>
            </a:r>
            <a:r>
              <a:rPr lang="fr-BE" baseline="0" dirty="0"/>
              <a:t>un </a:t>
            </a:r>
            <a:r>
              <a:rPr lang="fr-BE" u="sng" baseline="0" dirty="0"/>
              <a:t>test cutané tuberculinique </a:t>
            </a:r>
            <a:r>
              <a:rPr lang="fr-BE" baseline="0" dirty="0"/>
              <a:t>(TCT, également appelé intradermoréaction). </a:t>
            </a:r>
          </a:p>
          <a:p>
            <a:r>
              <a:rPr lang="fr-BE" baseline="0" dirty="0"/>
              <a:t>Une </a:t>
            </a:r>
            <a:r>
              <a:rPr lang="fr-BE" u="sng" baseline="0" dirty="0"/>
              <a:t>radiographie du thorax</a:t>
            </a:r>
            <a:r>
              <a:rPr lang="fr-BE" baseline="0" dirty="0"/>
              <a:t> sera réalisée </a:t>
            </a:r>
            <a:r>
              <a:rPr lang="fr-BE" u="sng" baseline="0" dirty="0"/>
              <a:t>en première intention uniquement </a:t>
            </a:r>
            <a:r>
              <a:rPr lang="fr-BE" baseline="0" dirty="0"/>
              <a:t>pour des personnes ayant des antécédents de TCT+ ou de TBC ou </a:t>
            </a:r>
            <a:r>
              <a:rPr lang="fr-BE" u="sng" baseline="0" dirty="0"/>
              <a:t>après un résultat de TCT positif</a:t>
            </a:r>
            <a:r>
              <a:rPr lang="fr-BE" baseline="0" dirty="0"/>
              <a:t>.</a:t>
            </a:r>
          </a:p>
          <a:p>
            <a:endParaRPr lang="fr-BE" baseline="0" dirty="0"/>
          </a:p>
          <a:p>
            <a:r>
              <a:rPr lang="fr-BE" b="1" dirty="0">
                <a:solidFill>
                  <a:srgbClr val="FF0000"/>
                </a:solidFill>
              </a:rPr>
              <a:t>Adaptez la dia aux</a:t>
            </a:r>
            <a:r>
              <a:rPr lang="fr-BE" b="1" baseline="0" dirty="0">
                <a:solidFill>
                  <a:srgbClr val="FF0000"/>
                </a:solidFill>
              </a:rPr>
              <a:t> circonstances de votre école. Ex: si votre école est en Région wallonne, supprimer le dispensaire Bruxelles</a:t>
            </a:r>
            <a:endParaRPr lang="fr-BE" b="1" dirty="0">
              <a:solidFill>
                <a:srgbClr val="FF0000"/>
              </a:solidFill>
            </a:endParaRPr>
          </a:p>
          <a:p>
            <a:r>
              <a:rPr lang="fr-BE" b="1" dirty="0">
                <a:solidFill>
                  <a:srgbClr val="FF0000"/>
                </a:solidFill>
              </a:rPr>
              <a:t>Indiquez le lieu,</a:t>
            </a:r>
            <a:r>
              <a:rPr lang="fr-BE" b="1" baseline="0" dirty="0">
                <a:solidFill>
                  <a:srgbClr val="FF0000"/>
                </a:solidFill>
              </a:rPr>
              <a:t> dates et heure du dépistage (pose et lecture)</a:t>
            </a:r>
          </a:p>
          <a:p>
            <a:endParaRPr lang="fr-BE" baseline="0" dirty="0"/>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14</a:t>
            </a:fld>
            <a:endParaRPr lang="fr-BE"/>
          </a:p>
        </p:txBody>
      </p:sp>
    </p:spTree>
    <p:extLst>
      <p:ext uri="{BB962C8B-B14F-4D97-AF65-F5344CB8AC3E}">
        <p14:creationId xmlns:p14="http://schemas.microsoft.com/office/powerpoint/2010/main" val="148736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377"/>
            <a:r>
              <a:rPr lang="fr-BE" baseline="0" dirty="0"/>
              <a:t>Le TCT consiste à injecter une petite quantité de tuberculine sous la peau de l’avant-bras. Si la personne est infectée par le BK, une réaction immunitaire apparaîtra après 3 à 5 jours. Ce test </a:t>
            </a:r>
            <a:r>
              <a:rPr lang="fr-BE" u="sng" baseline="0" dirty="0"/>
              <a:t>doit être lu par un professionnel de santé</a:t>
            </a:r>
            <a:r>
              <a:rPr lang="fr-BE" u="none" baseline="0" dirty="0"/>
              <a:t> car la réaction peut être difficile à interpréter.</a:t>
            </a:r>
            <a:endParaRPr lang="fr-BE" dirty="0"/>
          </a:p>
          <a:p>
            <a:pPr defTabSz="914377"/>
            <a:endParaRPr lang="fr-BE" dirty="0"/>
          </a:p>
          <a:p>
            <a:pPr defTabSz="914377"/>
            <a:r>
              <a:rPr lang="fr-BE" dirty="0"/>
              <a:t>Un dépistage comprend généralement « 2 tours »: le premier juste après le dernier contact et le 2</a:t>
            </a:r>
            <a:r>
              <a:rPr lang="fr-BE" baseline="30000" dirty="0"/>
              <a:t>ème</a:t>
            </a:r>
            <a:r>
              <a:rPr lang="fr-BE" baseline="0" dirty="0"/>
              <a:t> 2 mois plus tard. En effet, il faut 8 semaines à l’organisme pour développer une réaction immunitaire suite à un contact avec le BK. Ces 2 mois constituent une phase dite « </a:t>
            </a:r>
            <a:r>
              <a:rPr lang="fr-BE" baseline="0" dirty="0" err="1"/>
              <a:t>antéallergique</a:t>
            </a:r>
            <a:r>
              <a:rPr lang="fr-BE" baseline="0" dirty="0"/>
              <a:t> » durant laquelle le test peut être faussement négatif. Cela permet également de mettre en évidence d’éventuels « </a:t>
            </a:r>
            <a:r>
              <a:rPr lang="fr-BE" b="1" baseline="0" dirty="0"/>
              <a:t>virages</a:t>
            </a:r>
            <a:r>
              <a:rPr lang="fr-BE" baseline="0" dirty="0"/>
              <a:t> » c’est-à-dire des personnes qui étaient négatives au 1</a:t>
            </a:r>
            <a:r>
              <a:rPr lang="fr-BE" baseline="30000" dirty="0"/>
              <a:t>er</a:t>
            </a:r>
            <a:r>
              <a:rPr lang="fr-BE" baseline="0" dirty="0"/>
              <a:t> tour et deviennent positives au 2</a:t>
            </a:r>
            <a:r>
              <a:rPr lang="fr-BE" baseline="30000" dirty="0"/>
              <a:t>ème</a:t>
            </a:r>
            <a:r>
              <a:rPr lang="fr-BE" baseline="0" dirty="0"/>
              <a:t> tour, signe probable d’une infection récente. La participation à ce 2</a:t>
            </a:r>
            <a:r>
              <a:rPr lang="fr-BE" baseline="30000" dirty="0"/>
              <a:t>ème</a:t>
            </a:r>
            <a:r>
              <a:rPr lang="fr-BE" baseline="0" dirty="0"/>
              <a:t> tour est donc extrêmement importante. </a:t>
            </a:r>
          </a:p>
          <a:p>
            <a:pPr defTabSz="914377"/>
            <a:r>
              <a:rPr lang="fr-BE" baseline="0" dirty="0"/>
              <a:t> </a:t>
            </a:r>
            <a:endParaRPr lang="fr-BE" dirty="0">
              <a:solidFill>
                <a:srgbClr val="FF0000"/>
              </a:solidFill>
              <a:latin typeface="+mn-lt"/>
            </a:endParaRPr>
          </a:p>
          <a:p>
            <a:pPr defTabSz="914377"/>
            <a:r>
              <a:rPr lang="fr-BE" b="1" dirty="0">
                <a:solidFill>
                  <a:srgbClr val="FF0000"/>
                </a:solidFill>
                <a:latin typeface="+mn-lt"/>
              </a:rPr>
              <a:t>N’oubliez pas de répéter les dates de pose et de lecture et d’insister pour que les enfants soient présents</a:t>
            </a:r>
          </a:p>
          <a:p>
            <a:pPr defTabSz="914377"/>
            <a:endParaRPr lang="fr-BE" dirty="0">
              <a:solidFill>
                <a:srgbClr val="FF0000"/>
              </a:solidFill>
              <a:latin typeface="+mn-lt"/>
            </a:endParaRPr>
          </a:p>
          <a:p>
            <a:pPr defTabSz="914377">
              <a:defRPr/>
            </a:pPr>
            <a:r>
              <a:rPr lang="fr-FR" dirty="0">
                <a:latin typeface="+mn-lt"/>
              </a:rPr>
              <a:t>Il n’y a pas de contre-indication réelle au</a:t>
            </a:r>
            <a:r>
              <a:rPr lang="fr-FR" baseline="0" dirty="0">
                <a:latin typeface="+mn-lt"/>
              </a:rPr>
              <a:t> TCT. Il est toutefois recommandé de le postposer en cas de vaccination récente par un vaccin à virus vivant atténué (attendre 4 à 6 semaines), en cas de certaines </a:t>
            </a:r>
            <a:r>
              <a:rPr lang="fr-BE" dirty="0"/>
              <a:t>maladies virales ou de problème cutané étendu aux deux avant-bras</a:t>
            </a:r>
            <a:r>
              <a:rPr lang="fr-BE" baseline="0" dirty="0"/>
              <a:t> </a:t>
            </a:r>
            <a:r>
              <a:rPr lang="fr-BE" dirty="0"/>
              <a:t>(voir </a:t>
            </a:r>
            <a:r>
              <a:rPr lang="fr-BE" u="sng" dirty="0"/>
              <a:t>annexe 3</a:t>
            </a:r>
            <a:r>
              <a:rPr lang="fr-BE" dirty="0"/>
              <a:t> de la stratégie).</a:t>
            </a:r>
          </a:p>
          <a:p>
            <a:pPr defTabSz="914377">
              <a:defRPr/>
            </a:pPr>
            <a:endParaRPr lang="fr-FR" dirty="0">
              <a:latin typeface="+mn-lt"/>
            </a:endParaRPr>
          </a:p>
          <a:p>
            <a:pPr defTabSz="914377"/>
            <a:endParaRPr lang="fr-BE" dirty="0">
              <a:solidFill>
                <a:srgbClr val="FF0000"/>
              </a:solidFill>
              <a:latin typeface="+mn-lt"/>
            </a:endParaRPr>
          </a:p>
          <a:p>
            <a:endParaRPr lang="fr-BE" dirty="0"/>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15</a:t>
            </a:fld>
            <a:endParaRPr lang="fr-BE"/>
          </a:p>
        </p:txBody>
      </p:sp>
    </p:spTree>
    <p:extLst>
      <p:ext uri="{BB962C8B-B14F-4D97-AF65-F5344CB8AC3E}">
        <p14:creationId xmlns:p14="http://schemas.microsoft.com/office/powerpoint/2010/main" val="3107240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04250"/>
            <a:r>
              <a:rPr lang="fr-BE" dirty="0">
                <a:latin typeface="+mn-lt"/>
                <a:cs typeface="David" panose="020E0502060401010101" pitchFamily="34" charset="-79"/>
                <a:sym typeface="Wingdings" panose="05000000000000000000" pitchFamily="2" charset="2"/>
              </a:rPr>
              <a:t>Lorsqu’une</a:t>
            </a:r>
            <a:r>
              <a:rPr lang="fr-BE" baseline="0" dirty="0">
                <a:latin typeface="+mn-lt"/>
                <a:cs typeface="David" panose="020E0502060401010101" pitchFamily="34" charset="-79"/>
                <a:sym typeface="Wingdings" panose="05000000000000000000" pitchFamily="2" charset="2"/>
              </a:rPr>
              <a:t> </a:t>
            </a:r>
            <a:r>
              <a:rPr lang="fr-BE" dirty="0">
                <a:latin typeface="+mn-lt"/>
                <a:cs typeface="David" panose="020E0502060401010101" pitchFamily="34" charset="-79"/>
                <a:sym typeface="Wingdings" panose="05000000000000000000" pitchFamily="2" charset="2"/>
              </a:rPr>
              <a:t>augmentation de 10mm est observée</a:t>
            </a:r>
            <a:r>
              <a:rPr lang="fr-BE" baseline="0" dirty="0">
                <a:latin typeface="+mn-lt"/>
                <a:cs typeface="David" panose="020E0502060401010101" pitchFamily="34" charset="-79"/>
                <a:sym typeface="Wingdings" panose="05000000000000000000" pitchFamily="2" charset="2"/>
              </a:rPr>
              <a:t> e</a:t>
            </a:r>
            <a:r>
              <a:rPr lang="fr-BE" dirty="0">
                <a:latin typeface="+mn-lt"/>
                <a:cs typeface="David" panose="020E0502060401010101" pitchFamily="34" charset="-79"/>
                <a:sym typeface="Wingdings" panose="05000000000000000000" pitchFamily="2" charset="2"/>
              </a:rPr>
              <a:t>ntre le résultat du 1</a:t>
            </a:r>
            <a:r>
              <a:rPr lang="fr-BE" baseline="30000" dirty="0">
                <a:latin typeface="+mn-lt"/>
                <a:cs typeface="David" panose="020E0502060401010101" pitchFamily="34" charset="-79"/>
                <a:sym typeface="Wingdings" panose="05000000000000000000" pitchFamily="2" charset="2"/>
              </a:rPr>
              <a:t>er</a:t>
            </a:r>
            <a:r>
              <a:rPr lang="fr-BE" dirty="0">
                <a:latin typeface="+mn-lt"/>
                <a:cs typeface="David" panose="020E0502060401010101" pitchFamily="34" charset="-79"/>
                <a:sym typeface="Wingdings" panose="05000000000000000000" pitchFamily="2" charset="2"/>
              </a:rPr>
              <a:t> et du 2</a:t>
            </a:r>
            <a:r>
              <a:rPr lang="fr-BE" baseline="30000" dirty="0">
                <a:latin typeface="+mn-lt"/>
                <a:cs typeface="David" panose="020E0502060401010101" pitchFamily="34" charset="-79"/>
                <a:sym typeface="Wingdings" panose="05000000000000000000" pitchFamily="2" charset="2"/>
              </a:rPr>
              <a:t>ème</a:t>
            </a:r>
            <a:r>
              <a:rPr lang="fr-BE" dirty="0">
                <a:latin typeface="+mn-lt"/>
                <a:cs typeface="David" panose="020E0502060401010101" pitchFamily="34" charset="-79"/>
                <a:sym typeface="Wingdings" panose="05000000000000000000" pitchFamily="2" charset="2"/>
              </a:rPr>
              <a:t> TCT,</a:t>
            </a:r>
            <a:r>
              <a:rPr lang="fr-BE" baseline="0" dirty="0">
                <a:latin typeface="+mn-lt"/>
                <a:cs typeface="David" panose="020E0502060401010101" pitchFamily="34" charset="-79"/>
                <a:sym typeface="Wingdings" panose="05000000000000000000" pitchFamily="2" charset="2"/>
              </a:rPr>
              <a:t> on parle d’un VIRAGE. Cela signe une infection récente et donc un risque majoré de développer une tuberculose dans les 2 ans, d’où l’intérêt plus important de traiter ces patients.</a:t>
            </a:r>
          </a:p>
          <a:p>
            <a:pPr defTabSz="904250"/>
            <a:endParaRPr lang="fr-BE" baseline="0" dirty="0">
              <a:latin typeface="+mn-lt"/>
              <a:cs typeface="David" panose="020E0502060401010101" pitchFamily="34" charset="-79"/>
              <a:sym typeface="Wingdings" panose="05000000000000000000" pitchFamily="2" charset="2"/>
            </a:endParaRPr>
          </a:p>
          <a:p>
            <a:r>
              <a:rPr lang="fr-BE" dirty="0"/>
              <a:t>Les</a:t>
            </a:r>
            <a:r>
              <a:rPr lang="fr-BE" baseline="0" dirty="0"/>
              <a:t> critères de lecture du TCT et le suivi détaillé en fonction des résultats se trouvent dans </a:t>
            </a:r>
            <a:r>
              <a:rPr lang="fr-BE" u="sng" baseline="0" dirty="0"/>
              <a:t>l’annexe 3 </a:t>
            </a:r>
            <a:r>
              <a:rPr lang="fr-BE" baseline="0" dirty="0"/>
              <a:t>de la stratégie.</a:t>
            </a:r>
          </a:p>
          <a:p>
            <a:pPr defTabSz="904250"/>
            <a:endParaRPr lang="fr-BE" dirty="0">
              <a:latin typeface="+mn-lt"/>
              <a:cs typeface="David" panose="020E0502060401010101" pitchFamily="34" charset="-79"/>
              <a:sym typeface="Wingdings" panose="05000000000000000000" pitchFamily="2" charset="2"/>
            </a:endParaRPr>
          </a:p>
          <a:p>
            <a:endParaRPr lang="fr-BE" dirty="0"/>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16</a:t>
            </a:fld>
            <a:endParaRPr lang="fr-BE"/>
          </a:p>
        </p:txBody>
      </p:sp>
    </p:spTree>
    <p:extLst>
      <p:ext uri="{BB962C8B-B14F-4D97-AF65-F5344CB8AC3E}">
        <p14:creationId xmlns:p14="http://schemas.microsoft.com/office/powerpoint/2010/main" val="3694463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Une RX de</a:t>
            </a:r>
            <a:r>
              <a:rPr lang="fr-BE" baseline="0" dirty="0"/>
              <a:t> face (thorax).</a:t>
            </a:r>
          </a:p>
          <a:p>
            <a:r>
              <a:rPr lang="fr-BE" b="1" baseline="0" dirty="0">
                <a:solidFill>
                  <a:srgbClr val="FF0000"/>
                </a:solidFill>
              </a:rPr>
              <a:t>Adaptez la partie en rouge en fonction de votre contexte.</a:t>
            </a:r>
            <a:endParaRPr lang="fr-BE" b="1" dirty="0">
              <a:solidFill>
                <a:srgbClr val="FF0000"/>
              </a:solidFill>
            </a:endParaRPr>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17</a:t>
            </a:fld>
            <a:endParaRPr lang="fr-BE"/>
          </a:p>
        </p:txBody>
      </p:sp>
    </p:spTree>
    <p:extLst>
      <p:ext uri="{BB962C8B-B14F-4D97-AF65-F5344CB8AC3E}">
        <p14:creationId xmlns:p14="http://schemas.microsoft.com/office/powerpoint/2010/main" val="2896446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En cas d’infection latente, il existe un traitement </a:t>
            </a:r>
            <a:r>
              <a:rPr lang="fr-BE" baseline="0" dirty="0"/>
              <a:t>« préventif » qui permet de limiter le risque de développer une TBC par la suite. Son indication n’est toutefois pas systématique, le médecin opèrera un choix en pesant les bénéfices attendus par rapport aux risques potentiels. Ce traitement est toutefois fortement recommandé pour les moins de 5 ans et pour les infections récentes.</a:t>
            </a:r>
          </a:p>
          <a:p>
            <a:endParaRPr lang="fr-BE" dirty="0"/>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18</a:t>
            </a:fld>
            <a:endParaRPr lang="fr-BE"/>
          </a:p>
        </p:txBody>
      </p:sp>
    </p:spTree>
    <p:extLst>
      <p:ext uri="{BB962C8B-B14F-4D97-AF65-F5344CB8AC3E}">
        <p14:creationId xmlns:p14="http://schemas.microsoft.com/office/powerpoint/2010/main" val="576433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a:t>Lorsqu’un jeune enfant développe une TBC ou un TCT positif sans qu’on ne connaisse la source, une autre démarche consiste à rechercher un « contaminateur ». Dans ce cas, on cherche à trouver une source de TBC contagieuse (et non pas des personnes infectées). C’est pourquoi la stratégie recommande de réaliser une RX à partir de 15 ans. NB: p</a:t>
            </a:r>
            <a:r>
              <a:rPr lang="fr-BE" dirty="0"/>
              <a:t>our des questions pratiques, dans le milieu scolaire, un TCT est réalisé pour tous et RX uniquement</a:t>
            </a:r>
            <a:r>
              <a:rPr lang="fr-BE" baseline="0" dirty="0"/>
              <a:t> pour les TCT positifs</a:t>
            </a:r>
            <a:endParaRPr lang="fr-BE" dirty="0"/>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19</a:t>
            </a:fld>
            <a:endParaRPr lang="fr-BE"/>
          </a:p>
        </p:txBody>
      </p:sp>
    </p:spTree>
    <p:extLst>
      <p:ext uri="{BB962C8B-B14F-4D97-AF65-F5344CB8AC3E}">
        <p14:creationId xmlns:p14="http://schemas.microsoft.com/office/powerpoint/2010/main" val="392473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2</a:t>
            </a:fld>
            <a:endParaRPr lang="fr-BE"/>
          </a:p>
        </p:txBody>
      </p:sp>
    </p:spTree>
    <p:extLst>
      <p:ext uri="{BB962C8B-B14F-4D97-AF65-F5344CB8AC3E}">
        <p14:creationId xmlns:p14="http://schemas.microsoft.com/office/powerpoint/2010/main" val="3130014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Si la médecine du travail refuse de réaliser le dépistage, s’adresser au FARES local</a:t>
            </a:r>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20</a:t>
            </a:fld>
            <a:endParaRPr lang="fr-BE"/>
          </a:p>
        </p:txBody>
      </p:sp>
    </p:spTree>
    <p:extLst>
      <p:ext uri="{BB962C8B-B14F-4D97-AF65-F5344CB8AC3E}">
        <p14:creationId xmlns:p14="http://schemas.microsoft.com/office/powerpoint/2010/main" val="2649863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Le site du FARES comprend une</a:t>
            </a:r>
            <a:r>
              <a:rPr lang="fr-BE" baseline="0" dirty="0"/>
              <a:t> partie pour le grand public et une autre pour les professionnels. Vous y trouverez des informations complémentaires ainsi que certains outils de communication (ex: dépliant sur le TCT; flyer explicatif de la tuberculose en 10 langues; la stratégie de prévention de la TBC en milieu scolaire; etc.)</a:t>
            </a:r>
            <a:endParaRPr lang="fr-BE" dirty="0"/>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21</a:t>
            </a:fld>
            <a:endParaRPr lang="fr-BE"/>
          </a:p>
        </p:txBody>
      </p:sp>
    </p:spTree>
    <p:extLst>
      <p:ext uri="{BB962C8B-B14F-4D97-AF65-F5344CB8AC3E}">
        <p14:creationId xmlns:p14="http://schemas.microsoft.com/office/powerpoint/2010/main" val="38317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041BFDE-FE2C-4EA1-937A-C417C4234663}" type="slidenum">
              <a:rPr lang="fr-FR" smtClean="0"/>
              <a:pPr/>
              <a:t>3</a:t>
            </a:fld>
            <a:endParaRPr lang="fr-F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err="1"/>
              <a:t>Vous</a:t>
            </a:r>
            <a:r>
              <a:rPr lang="en-US" dirty="0"/>
              <a:t> </a:t>
            </a:r>
            <a:r>
              <a:rPr lang="en-US" dirty="0" err="1"/>
              <a:t>pouvez</a:t>
            </a:r>
            <a:r>
              <a:rPr lang="en-US" dirty="0"/>
              <a:t> </a:t>
            </a:r>
            <a:r>
              <a:rPr lang="en-US" dirty="0" err="1"/>
              <a:t>actualiser</a:t>
            </a:r>
            <a:r>
              <a:rPr lang="en-US" dirty="0"/>
              <a:t> </a:t>
            </a:r>
            <a:r>
              <a:rPr lang="en-US" dirty="0" err="1"/>
              <a:t>ces</a:t>
            </a:r>
            <a:r>
              <a:rPr lang="en-US" dirty="0"/>
              <a:t> </a:t>
            </a:r>
            <a:r>
              <a:rPr lang="en-US" dirty="0" err="1"/>
              <a:t>chiffres</a:t>
            </a:r>
            <a:r>
              <a:rPr lang="en-US" dirty="0"/>
              <a:t> </a:t>
            </a:r>
            <a:r>
              <a:rPr lang="en-US" dirty="0" err="1"/>
              <a:t>chaque</a:t>
            </a:r>
            <a:r>
              <a:rPr lang="en-US" dirty="0"/>
              <a:t> </a:t>
            </a:r>
            <a:r>
              <a:rPr lang="en-US" dirty="0" err="1"/>
              <a:t>année</a:t>
            </a:r>
            <a:r>
              <a:rPr lang="en-US" dirty="0"/>
              <a:t>.</a:t>
            </a:r>
            <a:r>
              <a:rPr lang="en-US" baseline="0" dirty="0"/>
              <a:t>  Les </a:t>
            </a:r>
            <a:r>
              <a:rPr lang="en-US" baseline="0" dirty="0" err="1"/>
              <a:t>informations</a:t>
            </a:r>
            <a:r>
              <a:rPr lang="en-US" baseline="0" dirty="0"/>
              <a:t> </a:t>
            </a:r>
            <a:r>
              <a:rPr lang="en-US" baseline="0" dirty="0" err="1"/>
              <a:t>sont</a:t>
            </a:r>
            <a:r>
              <a:rPr lang="en-US" baseline="0" dirty="0"/>
              <a:t> </a:t>
            </a:r>
            <a:r>
              <a:rPr lang="en-US" baseline="0" dirty="0" err="1"/>
              <a:t>disponibles</a:t>
            </a:r>
            <a:r>
              <a:rPr lang="en-US" baseline="0" dirty="0"/>
              <a:t> sur le site du FARES (http://www.fares.be/fr/tbc-la-tbc-en-belgique-et-dans-le-monde/) </a:t>
            </a:r>
          </a:p>
          <a:p>
            <a:pPr eaLnBrk="1" hangingPunct="1"/>
            <a:r>
              <a:rPr lang="en-US" baseline="0" dirty="0"/>
              <a:t>La diminution de la </a:t>
            </a:r>
            <a:r>
              <a:rPr lang="en-US" baseline="0" dirty="0" err="1"/>
              <a:t>tuberculose</a:t>
            </a:r>
            <a:r>
              <a:rPr lang="en-US" baseline="0" dirty="0"/>
              <a:t> </a:t>
            </a:r>
            <a:r>
              <a:rPr lang="en-US" baseline="0" dirty="0" err="1"/>
              <a:t>s’explique</a:t>
            </a:r>
            <a:r>
              <a:rPr lang="en-US" baseline="0" dirty="0"/>
              <a:t> </a:t>
            </a:r>
            <a:r>
              <a:rPr lang="en-US" baseline="0" dirty="0" err="1"/>
              <a:t>d’une</a:t>
            </a:r>
            <a:r>
              <a:rPr lang="en-US" baseline="0" dirty="0"/>
              <a:t> part par </a:t>
            </a:r>
            <a:r>
              <a:rPr lang="en-US" baseline="0" dirty="0" err="1"/>
              <a:t>l’arrivée</a:t>
            </a:r>
            <a:r>
              <a:rPr lang="en-US" baseline="0" dirty="0"/>
              <a:t> des </a:t>
            </a:r>
            <a:r>
              <a:rPr lang="en-US" baseline="0" dirty="0" err="1"/>
              <a:t>antibiotiques</a:t>
            </a:r>
            <a:r>
              <a:rPr lang="en-US" baseline="0" dirty="0"/>
              <a:t> après la </a:t>
            </a:r>
            <a:r>
              <a:rPr lang="en-US" baseline="0" dirty="0" err="1"/>
              <a:t>seconde</a:t>
            </a:r>
            <a:r>
              <a:rPr lang="en-US" baseline="0" dirty="0"/>
              <a:t> guerre </a:t>
            </a:r>
            <a:r>
              <a:rPr lang="en-US" baseline="0" dirty="0" err="1"/>
              <a:t>mondiale</a:t>
            </a:r>
            <a:r>
              <a:rPr lang="en-US" baseline="0" dirty="0"/>
              <a:t> et </a:t>
            </a:r>
            <a:r>
              <a:rPr lang="en-US" baseline="0" dirty="0" err="1"/>
              <a:t>d’autre</a:t>
            </a:r>
            <a:r>
              <a:rPr lang="en-US" baseline="0" dirty="0"/>
              <a:t> part grâce à </a:t>
            </a:r>
            <a:r>
              <a:rPr lang="en-US" baseline="0" dirty="0" err="1"/>
              <a:t>l’amélioration</a:t>
            </a:r>
            <a:r>
              <a:rPr lang="en-US" baseline="0" dirty="0"/>
              <a:t> des conditions de vie (</a:t>
            </a:r>
            <a:r>
              <a:rPr lang="en-US" baseline="0" dirty="0" err="1"/>
              <a:t>logements</a:t>
            </a:r>
            <a:r>
              <a:rPr lang="en-US" baseline="0" dirty="0"/>
              <a:t> plus </a:t>
            </a:r>
            <a:r>
              <a:rPr lang="en-US" baseline="0" dirty="0" err="1"/>
              <a:t>sains</a:t>
            </a:r>
            <a:r>
              <a:rPr lang="en-US" baseline="0" dirty="0"/>
              <a:t>, </a:t>
            </a:r>
            <a:r>
              <a:rPr lang="en-US" baseline="0" dirty="0" err="1"/>
              <a:t>moins</a:t>
            </a:r>
            <a:r>
              <a:rPr lang="en-US" baseline="0" dirty="0"/>
              <a:t> </a:t>
            </a:r>
            <a:r>
              <a:rPr lang="en-US" baseline="0" dirty="0" err="1"/>
              <a:t>surpeuplés</a:t>
            </a:r>
            <a:r>
              <a:rPr lang="en-US" baseline="0" dirty="0"/>
              <a:t>, </a:t>
            </a:r>
            <a:r>
              <a:rPr lang="en-US" baseline="0" dirty="0" err="1"/>
              <a:t>meilleure</a:t>
            </a:r>
            <a:r>
              <a:rPr lang="en-US" baseline="0" dirty="0"/>
              <a:t> alimentation, </a:t>
            </a:r>
            <a:r>
              <a:rPr lang="en-US" baseline="0" dirty="0" err="1"/>
              <a:t>etc</a:t>
            </a:r>
            <a:r>
              <a:rPr lang="en-US" baseline="0" dirty="0"/>
              <a:t>). </a:t>
            </a:r>
            <a:r>
              <a:rPr lang="en-US" baseline="0" dirty="0" err="1"/>
              <a:t>En</a:t>
            </a:r>
            <a:r>
              <a:rPr lang="en-US" baseline="0" dirty="0"/>
              <a:t> </a:t>
            </a:r>
            <a:r>
              <a:rPr lang="en-US" baseline="0" dirty="0" err="1"/>
              <a:t>effet</a:t>
            </a:r>
            <a:r>
              <a:rPr lang="en-US" baseline="0" dirty="0"/>
              <a:t>, la </a:t>
            </a:r>
            <a:r>
              <a:rPr lang="en-US" baseline="0" dirty="0" err="1"/>
              <a:t>tuberculose</a:t>
            </a:r>
            <a:r>
              <a:rPr lang="en-US" baseline="0" dirty="0"/>
              <a:t> </a:t>
            </a:r>
            <a:r>
              <a:rPr lang="en-US" baseline="0" dirty="0" err="1"/>
              <a:t>est</a:t>
            </a:r>
            <a:r>
              <a:rPr lang="en-US" baseline="0" dirty="0"/>
              <a:t> </a:t>
            </a:r>
            <a:r>
              <a:rPr lang="en-US" baseline="0" dirty="0" err="1"/>
              <a:t>une</a:t>
            </a:r>
            <a:r>
              <a:rPr lang="en-US" baseline="0" dirty="0"/>
              <a:t> </a:t>
            </a:r>
            <a:r>
              <a:rPr lang="en-US" baseline="0" dirty="0" err="1"/>
              <a:t>maladie</a:t>
            </a:r>
            <a:r>
              <a:rPr lang="en-US" baseline="0" dirty="0"/>
              <a:t> </a:t>
            </a:r>
            <a:r>
              <a:rPr lang="en-US" baseline="0" dirty="0" err="1"/>
              <a:t>dite</a:t>
            </a:r>
            <a:r>
              <a:rPr lang="en-US" baseline="0" dirty="0"/>
              <a:t> “</a:t>
            </a:r>
            <a:r>
              <a:rPr lang="en-US" baseline="0" dirty="0" err="1"/>
              <a:t>sociale</a:t>
            </a:r>
            <a:r>
              <a:rPr lang="en-US" baseline="0" dirty="0"/>
              <a:t>” qui se </a:t>
            </a:r>
            <a:r>
              <a:rPr lang="en-US" baseline="0" dirty="0" err="1"/>
              <a:t>développe</a:t>
            </a:r>
            <a:r>
              <a:rPr lang="en-US" baseline="0" dirty="0"/>
              <a:t> plus </a:t>
            </a:r>
            <a:r>
              <a:rPr lang="en-US" baseline="0" dirty="0" err="1"/>
              <a:t>facilement</a:t>
            </a:r>
            <a:r>
              <a:rPr lang="en-US" baseline="0" dirty="0"/>
              <a:t> </a:t>
            </a:r>
            <a:r>
              <a:rPr lang="en-US" baseline="0" dirty="0" err="1"/>
              <a:t>dans</a:t>
            </a:r>
            <a:r>
              <a:rPr lang="en-US" baseline="0" dirty="0"/>
              <a:t> des conditions </a:t>
            </a:r>
            <a:r>
              <a:rPr lang="en-US" baseline="0" dirty="0" err="1"/>
              <a:t>pauvreté</a:t>
            </a:r>
            <a:r>
              <a:rPr lang="en-US" baseline="0" dirty="0"/>
              <a:t>. Elle </a:t>
            </a:r>
            <a:r>
              <a:rPr lang="en-US" baseline="0" dirty="0" err="1"/>
              <a:t>peut</a:t>
            </a:r>
            <a:r>
              <a:rPr lang="en-US" baseline="0" dirty="0"/>
              <a:t> </a:t>
            </a:r>
            <a:r>
              <a:rPr lang="en-US" baseline="0" dirty="0" err="1"/>
              <a:t>toutefois</a:t>
            </a:r>
            <a:r>
              <a:rPr lang="en-US" baseline="0" dirty="0"/>
              <a:t> toucher tout le monde </a:t>
            </a:r>
            <a:r>
              <a:rPr lang="en-US" baseline="0" dirty="0" err="1"/>
              <a:t>comme</a:t>
            </a:r>
            <a:r>
              <a:rPr lang="en-US" baseline="0" dirty="0"/>
              <a:t> on </a:t>
            </a:r>
            <a:r>
              <a:rPr lang="en-US" baseline="0" dirty="0" err="1"/>
              <a:t>va</a:t>
            </a:r>
            <a:r>
              <a:rPr lang="en-US" baseline="0" dirty="0"/>
              <a:t> le </a:t>
            </a:r>
            <a:r>
              <a:rPr lang="en-US" baseline="0" dirty="0" err="1"/>
              <a:t>voir</a:t>
            </a:r>
            <a:r>
              <a:rPr lang="en-US" baseline="0" dirty="0"/>
              <a:t> par le suite.</a:t>
            </a:r>
          </a:p>
          <a:p>
            <a:pPr eaLnBrk="1" hangingPunct="1"/>
            <a:endParaRPr lang="en-US" baseline="0" dirty="0"/>
          </a:p>
          <a:p>
            <a:pPr eaLnBrk="1" hangingPunct="1"/>
            <a:r>
              <a:rPr lang="en-US" baseline="0" dirty="0"/>
              <a:t>Le </a:t>
            </a:r>
            <a:r>
              <a:rPr lang="en-US" baseline="0" dirty="0" err="1"/>
              <a:t>vaccin</a:t>
            </a:r>
            <a:r>
              <a:rPr lang="en-US" baseline="0" dirty="0"/>
              <a:t> (BCG) a </a:t>
            </a:r>
            <a:r>
              <a:rPr lang="en-US" baseline="0" dirty="0" err="1"/>
              <a:t>une</a:t>
            </a:r>
            <a:r>
              <a:rPr lang="en-US" baseline="0" dirty="0"/>
              <a:t> </a:t>
            </a:r>
            <a:r>
              <a:rPr lang="en-US" baseline="0" dirty="0" err="1"/>
              <a:t>efficacité</a:t>
            </a:r>
            <a:r>
              <a:rPr lang="en-US" baseline="0" dirty="0"/>
              <a:t> </a:t>
            </a:r>
            <a:r>
              <a:rPr lang="en-US" baseline="0" dirty="0" err="1"/>
              <a:t>limitée</a:t>
            </a:r>
            <a:r>
              <a:rPr lang="en-US" baseline="0" dirty="0"/>
              <a:t> et </a:t>
            </a:r>
            <a:r>
              <a:rPr lang="en-US" baseline="0" dirty="0" err="1"/>
              <a:t>permet</a:t>
            </a:r>
            <a:r>
              <a:rPr lang="en-US" baseline="0" dirty="0"/>
              <a:t> </a:t>
            </a:r>
            <a:r>
              <a:rPr lang="en-US" baseline="0" dirty="0" err="1"/>
              <a:t>uniquement</a:t>
            </a:r>
            <a:r>
              <a:rPr lang="en-US" baseline="0" dirty="0"/>
              <a:t> de </a:t>
            </a:r>
            <a:r>
              <a:rPr lang="en-US" baseline="0" dirty="0" err="1"/>
              <a:t>prévenir</a:t>
            </a:r>
            <a:r>
              <a:rPr lang="en-US" baseline="0" dirty="0"/>
              <a:t> des </a:t>
            </a:r>
            <a:r>
              <a:rPr lang="en-US" baseline="0" dirty="0" err="1"/>
              <a:t>formes</a:t>
            </a:r>
            <a:r>
              <a:rPr lang="en-US" baseline="0" dirty="0"/>
              <a:t> de </a:t>
            </a:r>
            <a:r>
              <a:rPr lang="en-US" baseline="0" dirty="0" err="1"/>
              <a:t>tuberculose</a:t>
            </a:r>
            <a:r>
              <a:rPr lang="en-US" baseline="0" dirty="0"/>
              <a:t> graves chez les </a:t>
            </a:r>
            <a:r>
              <a:rPr lang="en-US" baseline="0" dirty="0" err="1"/>
              <a:t>enfants</a:t>
            </a:r>
            <a:r>
              <a:rPr lang="en-US" baseline="0" dirty="0"/>
              <a:t> (ex: </a:t>
            </a:r>
            <a:r>
              <a:rPr lang="en-US" baseline="0" dirty="0" err="1"/>
              <a:t>méningée</a:t>
            </a:r>
            <a:r>
              <a:rPr lang="en-US" baseline="0" dirty="0"/>
              <a:t> et </a:t>
            </a:r>
            <a:r>
              <a:rPr lang="en-US" baseline="0" dirty="0" err="1"/>
              <a:t>miliaire</a:t>
            </a:r>
            <a:r>
              <a:rPr lang="en-US" baseline="0" dirty="0"/>
              <a:t>). </a:t>
            </a:r>
            <a:r>
              <a:rPr lang="en-US" baseline="0" dirty="0" err="1"/>
              <a:t>En</a:t>
            </a:r>
            <a:r>
              <a:rPr lang="en-US" baseline="0" dirty="0"/>
              <a:t> </a:t>
            </a:r>
            <a:r>
              <a:rPr lang="en-US" baseline="0" dirty="0" err="1"/>
              <a:t>Belgique</a:t>
            </a:r>
            <a:r>
              <a:rPr lang="en-US" baseline="0" dirty="0"/>
              <a:t>, </a:t>
            </a:r>
            <a:r>
              <a:rPr lang="en-US" baseline="0" dirty="0" err="1"/>
              <a:t>il</a:t>
            </a:r>
            <a:r>
              <a:rPr lang="en-US" baseline="0" dirty="0"/>
              <a:t> </a:t>
            </a:r>
            <a:r>
              <a:rPr lang="en-US" baseline="0" dirty="0" err="1"/>
              <a:t>n’a</a:t>
            </a:r>
            <a:r>
              <a:rPr lang="en-US" baseline="0" dirty="0"/>
              <a:t> </a:t>
            </a:r>
            <a:r>
              <a:rPr lang="en-US" baseline="0" dirty="0" err="1"/>
              <a:t>jamais</a:t>
            </a:r>
            <a:r>
              <a:rPr lang="en-US" baseline="0" dirty="0"/>
              <a:t> </a:t>
            </a:r>
            <a:r>
              <a:rPr lang="en-US" baseline="0" dirty="0" err="1"/>
              <a:t>été</a:t>
            </a:r>
            <a:r>
              <a:rPr lang="en-US" baseline="0" dirty="0"/>
              <a:t> </a:t>
            </a:r>
            <a:r>
              <a:rPr lang="en-US" baseline="0" dirty="0" err="1"/>
              <a:t>recommandé</a:t>
            </a:r>
            <a:r>
              <a:rPr lang="en-US" baseline="0" dirty="0"/>
              <a:t> </a:t>
            </a:r>
            <a:r>
              <a:rPr lang="en-US" baseline="0" dirty="0" err="1"/>
              <a:t>systématiquement</a:t>
            </a:r>
            <a:r>
              <a:rPr lang="en-US" baseline="0" dirty="0"/>
              <a:t>, </a:t>
            </a:r>
            <a:r>
              <a:rPr lang="en-US" baseline="0" dirty="0" err="1"/>
              <a:t>contrairement</a:t>
            </a:r>
            <a:r>
              <a:rPr lang="en-US" baseline="0" dirty="0"/>
              <a:t> à </a:t>
            </a:r>
            <a:r>
              <a:rPr lang="en-US" baseline="0" dirty="0" err="1"/>
              <a:t>d’autres</a:t>
            </a:r>
            <a:r>
              <a:rPr lang="en-US" baseline="0" dirty="0"/>
              <a:t> pays </a:t>
            </a:r>
            <a:r>
              <a:rPr lang="en-US" baseline="0" dirty="0" err="1"/>
              <a:t>comme</a:t>
            </a:r>
            <a:r>
              <a:rPr lang="en-US" baseline="0" dirty="0"/>
              <a:t> la France. </a:t>
            </a:r>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898690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1/3 de la population mondiale est infectée par le bacille de la tuberculose; cela ne veut pas pour autant</a:t>
            </a:r>
            <a:r>
              <a:rPr lang="fr-BE" baseline="0" dirty="0"/>
              <a:t> dire qu’ils sont malades car il faut distinguer 2 stades : l’infection et la maladie (on y reviendra plus tard).</a:t>
            </a:r>
          </a:p>
          <a:p>
            <a:r>
              <a:rPr lang="fr-BE" baseline="0" dirty="0"/>
              <a:t>Certains groupes sont davantage à risque de tuberculose. Il s’agit de personnes issues de pays où elle est encore très fréquente (pays à haute prévalence, principalement l’Afrique, l’Europe de l’Est, l’Asie et l’Amérique du Sud). Les demandeurs d’asile sont en ce sens souvent plus à risque. Les personnes en séjour illégal peuvent provenir de pays à haute prévalence et vivent parfois dans des conditions précaires les exposant davantage à la maladie également.</a:t>
            </a:r>
          </a:p>
          <a:p>
            <a:endParaRPr lang="fr-BE" baseline="0" dirty="0"/>
          </a:p>
          <a:p>
            <a:r>
              <a:rPr lang="fr-BE" baseline="0" dirty="0"/>
              <a:t>Les personnes sans-abri et les prisonniers sont également plus à risque mais sont moins concernés au niveau du milieu scolaire</a:t>
            </a:r>
            <a:endParaRPr lang="fr-BE" dirty="0"/>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4</a:t>
            </a:fld>
            <a:endParaRPr lang="fr-BE"/>
          </a:p>
        </p:txBody>
      </p:sp>
    </p:spTree>
    <p:extLst>
      <p:ext uri="{BB962C8B-B14F-4D97-AF65-F5344CB8AC3E}">
        <p14:creationId xmlns:p14="http://schemas.microsoft.com/office/powerpoint/2010/main" val="1329625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En milieu scolaire,</a:t>
            </a:r>
            <a:r>
              <a:rPr lang="fr-BE" baseline="0" dirty="0"/>
              <a:t> on recense environ 40 cas de TBC chaque année (peut varier de 30 à 65!). La plupart de ces élèves ont été infectés en dehors du milieu scolaire. Environ 2/3 sont diagnostiqués de manière passive (dans le curatif, sur plaintes et symptômes) et 1 tiers sont diagnostiqués à l’occasion d’un dépistage des contacts (le plus souvent réalisé en dehors de l’école).</a:t>
            </a:r>
          </a:p>
          <a:p>
            <a:endParaRPr lang="fr-BE" baseline="0" dirty="0"/>
          </a:p>
          <a:p>
            <a:r>
              <a:rPr lang="fr-BE" baseline="0" dirty="0"/>
              <a:t>En termes de stratégie, la prévention de la TBC en milieu scolaire a fortement évolué au cours du temps suite aux évaluations successives et à la diminution de la maladie. Avant 1990 un dépistage systématique par cutiréaction était prévu pour tous les élèves. La rentabilité de ce dépistage diminuant, il s’est concentré vers certaines groupes particulièrement à risque comme les primo-arrivants. Actuellement, la stratégie préconise une attention spécifique pour les primo-arrivants, mais il n’y a plus de dépistage systématique.</a:t>
            </a:r>
          </a:p>
          <a:p>
            <a:endParaRPr lang="fr-BE" baseline="0" dirty="0"/>
          </a:p>
          <a:p>
            <a:r>
              <a:rPr lang="fr-BE" baseline="0" dirty="0"/>
              <a:t>La stratégie </a:t>
            </a:r>
            <a:r>
              <a:rPr lang="fr-BE" baseline="0" dirty="0" err="1"/>
              <a:t>quinquénale</a:t>
            </a:r>
            <a:r>
              <a:rPr lang="fr-BE" baseline="0" dirty="0"/>
              <a:t> de prévention de la TBC en milieu scolaire a été révisée (2017-2022) et comprend 3 axes: les procédures quant à la gestion d’un cas de TBC en milieu scolaire, un dépistage actif ciblé sur les primo-arrivants et un volet concernant la communication.</a:t>
            </a:r>
            <a:endParaRPr lang="fr-BE" dirty="0"/>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5</a:t>
            </a:fld>
            <a:endParaRPr lang="fr-BE"/>
          </a:p>
        </p:txBody>
      </p:sp>
    </p:spTree>
    <p:extLst>
      <p:ext uri="{BB962C8B-B14F-4D97-AF65-F5344CB8AC3E}">
        <p14:creationId xmlns:p14="http://schemas.microsoft.com/office/powerpoint/2010/main" val="2392822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041BFDE-FE2C-4EA1-937A-C417C4234663}" type="slidenum">
              <a:rPr lang="fr-FR" smtClean="0"/>
              <a:pPr/>
              <a:t>6</a:t>
            </a:fld>
            <a:endParaRPr lang="fr-FR"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a:t>Il </a:t>
            </a:r>
            <a:r>
              <a:rPr lang="en-US" dirty="0" err="1"/>
              <a:t>est</a:t>
            </a:r>
            <a:r>
              <a:rPr lang="en-US" dirty="0"/>
              <a:t> </a:t>
            </a:r>
            <a:r>
              <a:rPr lang="en-US" dirty="0" err="1"/>
              <a:t>essentiel</a:t>
            </a:r>
            <a:r>
              <a:rPr lang="en-US" dirty="0"/>
              <a:t> de </a:t>
            </a:r>
            <a:r>
              <a:rPr lang="en-US" dirty="0" err="1"/>
              <a:t>différencier</a:t>
            </a:r>
            <a:r>
              <a:rPr lang="en-US" dirty="0"/>
              <a:t> 2 </a:t>
            </a:r>
            <a:r>
              <a:rPr lang="en-US" dirty="0" err="1"/>
              <a:t>stades</a:t>
            </a:r>
            <a:r>
              <a:rPr lang="en-US" dirty="0"/>
              <a:t> de la </a:t>
            </a:r>
            <a:r>
              <a:rPr lang="en-US" dirty="0" err="1"/>
              <a:t>maladie</a:t>
            </a:r>
            <a:r>
              <a:rPr lang="en-US" dirty="0"/>
              <a:t>.</a:t>
            </a:r>
          </a:p>
          <a:p>
            <a:pPr eaLnBrk="1" hangingPunct="1"/>
            <a:endParaRPr lang="en-US" dirty="0"/>
          </a:p>
          <a:p>
            <a:pPr eaLnBrk="1" hangingPunct="1"/>
            <a:r>
              <a:rPr lang="en-US" dirty="0" err="1"/>
              <a:t>Lorsqu’on</a:t>
            </a:r>
            <a:r>
              <a:rPr lang="en-US" dirty="0"/>
              <a:t> entre </a:t>
            </a:r>
            <a:r>
              <a:rPr lang="en-US" dirty="0" err="1"/>
              <a:t>en</a:t>
            </a:r>
            <a:r>
              <a:rPr lang="en-US" dirty="0"/>
              <a:t> contact avec le </a:t>
            </a:r>
            <a:r>
              <a:rPr lang="en-US" dirty="0" err="1"/>
              <a:t>bacille</a:t>
            </a:r>
            <a:r>
              <a:rPr lang="en-US" dirty="0"/>
              <a:t>, on </a:t>
            </a:r>
            <a:r>
              <a:rPr lang="en-US" dirty="0" err="1"/>
              <a:t>peut</a:t>
            </a:r>
            <a:r>
              <a:rPr lang="en-US" dirty="0"/>
              <a:t> </a:t>
            </a:r>
            <a:r>
              <a:rPr lang="en-US" dirty="0" err="1"/>
              <a:t>être</a:t>
            </a:r>
            <a:r>
              <a:rPr lang="en-US" dirty="0"/>
              <a:t> </a:t>
            </a:r>
            <a:r>
              <a:rPr lang="en-US" dirty="0" err="1"/>
              <a:t>simplement</a:t>
            </a:r>
            <a:r>
              <a:rPr lang="en-US" dirty="0"/>
              <a:t> </a:t>
            </a:r>
            <a:r>
              <a:rPr lang="en-US" u="sng" dirty="0" err="1"/>
              <a:t>infecté</a:t>
            </a:r>
            <a:r>
              <a:rPr lang="en-US" dirty="0"/>
              <a:t>: on </a:t>
            </a:r>
            <a:r>
              <a:rPr lang="en-US" dirty="0" err="1"/>
              <a:t>n’est</a:t>
            </a:r>
            <a:r>
              <a:rPr lang="en-US" dirty="0"/>
              <a:t> pas </a:t>
            </a:r>
            <a:r>
              <a:rPr lang="en-US" dirty="0" err="1"/>
              <a:t>malade</a:t>
            </a:r>
            <a:r>
              <a:rPr lang="en-US" dirty="0"/>
              <a:t> </a:t>
            </a:r>
            <a:r>
              <a:rPr lang="en-US" dirty="0" err="1"/>
              <a:t>mais</a:t>
            </a:r>
            <a:r>
              <a:rPr lang="en-US" dirty="0"/>
              <a:t> le BK (</a:t>
            </a:r>
            <a:r>
              <a:rPr lang="en-US" dirty="0" err="1"/>
              <a:t>bacille</a:t>
            </a:r>
            <a:r>
              <a:rPr lang="en-US" dirty="0"/>
              <a:t> de Koch) </a:t>
            </a:r>
            <a:r>
              <a:rPr lang="en-US" dirty="0" err="1"/>
              <a:t>est</a:t>
            </a:r>
            <a:r>
              <a:rPr lang="en-US" dirty="0"/>
              <a:t> present </a:t>
            </a:r>
            <a:r>
              <a:rPr lang="en-US" dirty="0" err="1"/>
              <a:t>dans</a:t>
            </a:r>
            <a:r>
              <a:rPr lang="en-US" dirty="0"/>
              <a:t> </a:t>
            </a:r>
            <a:r>
              <a:rPr lang="en-US" dirty="0" err="1"/>
              <a:t>notre</a:t>
            </a:r>
            <a:r>
              <a:rPr lang="en-US" dirty="0"/>
              <a:t> </a:t>
            </a:r>
            <a:r>
              <a:rPr lang="en-US" dirty="0" err="1"/>
              <a:t>organisme</a:t>
            </a:r>
            <a:r>
              <a:rPr lang="en-US" dirty="0"/>
              <a:t> sous </a:t>
            </a:r>
            <a:r>
              <a:rPr lang="en-US" dirty="0" err="1"/>
              <a:t>une</a:t>
            </a:r>
            <a:r>
              <a:rPr lang="en-US" dirty="0"/>
              <a:t> </a:t>
            </a:r>
            <a:r>
              <a:rPr lang="en-US" dirty="0" err="1"/>
              <a:t>forme</a:t>
            </a:r>
            <a:r>
              <a:rPr lang="en-US" dirty="0"/>
              <a:t> “</a:t>
            </a:r>
            <a:r>
              <a:rPr lang="en-US" dirty="0" err="1"/>
              <a:t>dormante</a:t>
            </a:r>
            <a:r>
              <a:rPr lang="en-US" dirty="0"/>
              <a:t>”. Il </a:t>
            </a:r>
            <a:r>
              <a:rPr lang="en-US" dirty="0" err="1"/>
              <a:t>n’y</a:t>
            </a:r>
            <a:r>
              <a:rPr lang="en-US" dirty="0"/>
              <a:t> a pas de </a:t>
            </a:r>
            <a:r>
              <a:rPr lang="en-US" dirty="0" err="1"/>
              <a:t>symptôme</a:t>
            </a:r>
            <a:r>
              <a:rPr lang="en-US" dirty="0"/>
              <a:t>,</a:t>
            </a:r>
            <a:r>
              <a:rPr lang="en-US" baseline="0" dirty="0"/>
              <a:t> la </a:t>
            </a:r>
            <a:r>
              <a:rPr lang="en-US" baseline="0" dirty="0" err="1"/>
              <a:t>personne</a:t>
            </a:r>
            <a:r>
              <a:rPr lang="en-US" baseline="0" dirty="0"/>
              <a:t> </a:t>
            </a:r>
            <a:r>
              <a:rPr lang="en-US" baseline="0" dirty="0" err="1"/>
              <a:t>n’est</a:t>
            </a:r>
            <a:r>
              <a:rPr lang="en-US" baseline="0" dirty="0"/>
              <a:t> pas </a:t>
            </a:r>
            <a:r>
              <a:rPr lang="en-US" baseline="0" dirty="0" err="1"/>
              <a:t>contagieuse</a:t>
            </a:r>
            <a:r>
              <a:rPr lang="en-US" baseline="0" dirty="0"/>
              <a:t>. On </a:t>
            </a:r>
            <a:r>
              <a:rPr lang="en-US" baseline="0" dirty="0" err="1"/>
              <a:t>remarque</a:t>
            </a:r>
            <a:r>
              <a:rPr lang="en-US" baseline="0" dirty="0"/>
              <a:t> </a:t>
            </a:r>
            <a:r>
              <a:rPr lang="en-US" baseline="0" dirty="0" err="1"/>
              <a:t>juste</a:t>
            </a:r>
            <a:r>
              <a:rPr lang="en-US" baseline="0" dirty="0"/>
              <a:t> que le test </a:t>
            </a:r>
            <a:r>
              <a:rPr lang="en-US" baseline="0" dirty="0" err="1"/>
              <a:t>tuberculinique</a:t>
            </a:r>
            <a:r>
              <a:rPr lang="en-US" baseline="0" dirty="0"/>
              <a:t> (TCT </a:t>
            </a:r>
            <a:r>
              <a:rPr lang="en-US" baseline="0" dirty="0" err="1"/>
              <a:t>ou</a:t>
            </a:r>
            <a:r>
              <a:rPr lang="en-US" baseline="0" dirty="0"/>
              <a:t> ID) </a:t>
            </a:r>
            <a:r>
              <a:rPr lang="en-US" baseline="0" dirty="0" err="1"/>
              <a:t>est</a:t>
            </a:r>
            <a:r>
              <a:rPr lang="en-US" baseline="0" dirty="0"/>
              <a:t> </a:t>
            </a:r>
            <a:r>
              <a:rPr lang="en-US" baseline="0" dirty="0" err="1"/>
              <a:t>positif</a:t>
            </a:r>
            <a:r>
              <a:rPr lang="en-US" baseline="0" dirty="0"/>
              <a:t>.</a:t>
            </a:r>
          </a:p>
          <a:p>
            <a:pPr eaLnBrk="1" hangingPunct="1"/>
            <a:r>
              <a:rPr lang="en-US" baseline="0" dirty="0" err="1"/>
              <a:t>L’autre</a:t>
            </a:r>
            <a:r>
              <a:rPr lang="en-US" baseline="0" dirty="0"/>
              <a:t> </a:t>
            </a:r>
            <a:r>
              <a:rPr lang="en-US" baseline="0" dirty="0" err="1"/>
              <a:t>stade</a:t>
            </a:r>
            <a:r>
              <a:rPr lang="en-US" baseline="0" dirty="0"/>
              <a:t> </a:t>
            </a:r>
            <a:r>
              <a:rPr lang="en-US" baseline="0" dirty="0" err="1"/>
              <a:t>est</a:t>
            </a:r>
            <a:r>
              <a:rPr lang="en-US" baseline="0" dirty="0"/>
              <a:t> la </a:t>
            </a:r>
            <a:r>
              <a:rPr lang="en-US" u="sng" baseline="0" dirty="0" err="1"/>
              <a:t>tuberculose</a:t>
            </a:r>
            <a:r>
              <a:rPr lang="en-US" u="sng" baseline="0" dirty="0"/>
              <a:t> </a:t>
            </a:r>
            <a:r>
              <a:rPr lang="en-US" u="sng" baseline="0" dirty="0" err="1"/>
              <a:t>maladie</a:t>
            </a:r>
            <a:r>
              <a:rPr lang="en-US" u="none" baseline="0" dirty="0"/>
              <a:t>. A </a:t>
            </a:r>
            <a:r>
              <a:rPr lang="en-US" u="none" baseline="0" dirty="0" err="1"/>
              <a:t>ce</a:t>
            </a:r>
            <a:r>
              <a:rPr lang="en-US" u="none" baseline="0" dirty="0"/>
              <a:t> moment, le BK </a:t>
            </a:r>
            <a:r>
              <a:rPr lang="en-US" u="none" baseline="0" dirty="0" err="1"/>
              <a:t>est</a:t>
            </a:r>
            <a:r>
              <a:rPr lang="en-US" u="none" baseline="0" dirty="0"/>
              <a:t> </a:t>
            </a:r>
            <a:r>
              <a:rPr lang="en-US" u="none" baseline="0" dirty="0" err="1"/>
              <a:t>actif</a:t>
            </a:r>
            <a:r>
              <a:rPr lang="en-US" u="none" baseline="0" dirty="0"/>
              <a:t>, la </a:t>
            </a:r>
            <a:r>
              <a:rPr lang="en-US" u="none" baseline="0" dirty="0" err="1"/>
              <a:t>personne</a:t>
            </a:r>
            <a:r>
              <a:rPr lang="en-US" u="none" baseline="0" dirty="0"/>
              <a:t> se sent </a:t>
            </a:r>
            <a:r>
              <a:rPr lang="en-US" u="none" baseline="0" dirty="0" err="1"/>
              <a:t>malade</a:t>
            </a:r>
            <a:r>
              <a:rPr lang="en-US" u="none" baseline="0" dirty="0"/>
              <a:t>, </a:t>
            </a:r>
            <a:r>
              <a:rPr lang="en-US" u="none" baseline="0" dirty="0" err="1"/>
              <a:t>plusieurs</a:t>
            </a:r>
            <a:r>
              <a:rPr lang="en-US" u="none" baseline="0" dirty="0"/>
              <a:t> </a:t>
            </a:r>
            <a:r>
              <a:rPr lang="en-US" u="none" baseline="0" dirty="0" err="1"/>
              <a:t>symptômes</a:t>
            </a:r>
            <a:r>
              <a:rPr lang="en-US" u="none" baseline="0" dirty="0"/>
              <a:t> </a:t>
            </a:r>
            <a:r>
              <a:rPr lang="en-US" u="none" baseline="0" dirty="0" err="1"/>
              <a:t>peuvent</a:t>
            </a:r>
            <a:r>
              <a:rPr lang="en-US" u="none" baseline="0" dirty="0"/>
              <a:t> </a:t>
            </a:r>
            <a:r>
              <a:rPr lang="en-US" u="none" baseline="0" dirty="0" err="1"/>
              <a:t>être</a:t>
            </a:r>
            <a:r>
              <a:rPr lang="en-US" u="none" baseline="0" dirty="0"/>
              <a:t> </a:t>
            </a:r>
            <a:r>
              <a:rPr lang="en-US" u="none" baseline="0" dirty="0" err="1"/>
              <a:t>présents</a:t>
            </a:r>
            <a:r>
              <a:rPr lang="en-US" u="none" baseline="0" dirty="0"/>
              <a:t> et </a:t>
            </a:r>
            <a:r>
              <a:rPr lang="en-US" u="none" baseline="0" dirty="0" err="1"/>
              <a:t>il</a:t>
            </a:r>
            <a:r>
              <a:rPr lang="en-US" u="none" baseline="0" dirty="0"/>
              <a:t> </a:t>
            </a:r>
            <a:r>
              <a:rPr lang="en-US" u="none" baseline="0" dirty="0" err="1"/>
              <a:t>est</a:t>
            </a:r>
            <a:r>
              <a:rPr lang="en-US" u="none" baseline="0" dirty="0"/>
              <a:t> possible </a:t>
            </a:r>
            <a:r>
              <a:rPr lang="en-US" u="none" baseline="0" dirty="0" err="1"/>
              <a:t>qu’elle</a:t>
            </a:r>
            <a:r>
              <a:rPr lang="en-US" u="none" baseline="0" dirty="0"/>
              <a:t> </a:t>
            </a:r>
            <a:r>
              <a:rPr lang="en-US" u="none" baseline="0" dirty="0" err="1"/>
              <a:t>transmette</a:t>
            </a:r>
            <a:r>
              <a:rPr lang="en-US" u="none" baseline="0" dirty="0"/>
              <a:t> la </a:t>
            </a:r>
            <a:r>
              <a:rPr lang="en-US" u="none" baseline="0" dirty="0" err="1"/>
              <a:t>maladie</a:t>
            </a:r>
            <a:r>
              <a:rPr lang="en-US" u="none" baseline="0" dirty="0"/>
              <a:t>.</a:t>
            </a:r>
          </a:p>
          <a:p>
            <a:pPr eaLnBrk="1" hangingPunct="1"/>
            <a:endParaRPr lang="en-US" u="none" baseline="0" dirty="0"/>
          </a:p>
          <a:p>
            <a:pPr eaLnBrk="1" hangingPunct="1"/>
            <a:r>
              <a:rPr lang="en-US" u="none" baseline="0" dirty="0" err="1"/>
              <a:t>Lorsqu’une</a:t>
            </a:r>
            <a:r>
              <a:rPr lang="en-US" u="none" baseline="0" dirty="0"/>
              <a:t> </a:t>
            </a:r>
            <a:r>
              <a:rPr lang="en-US" u="none" baseline="0" dirty="0" err="1"/>
              <a:t>personne</a:t>
            </a:r>
            <a:r>
              <a:rPr lang="en-US" u="none" baseline="0" dirty="0"/>
              <a:t> </a:t>
            </a:r>
            <a:r>
              <a:rPr lang="en-US" u="none" baseline="0" dirty="0" err="1"/>
              <a:t>est</a:t>
            </a:r>
            <a:r>
              <a:rPr lang="en-US" u="none" baseline="0" dirty="0"/>
              <a:t> </a:t>
            </a:r>
            <a:r>
              <a:rPr lang="en-US" u="none" baseline="0" dirty="0" err="1"/>
              <a:t>infectée</a:t>
            </a:r>
            <a:r>
              <a:rPr lang="en-US" u="none" baseline="0" dirty="0"/>
              <a:t>, le </a:t>
            </a:r>
            <a:r>
              <a:rPr lang="en-US" u="none" baseline="0" dirty="0" err="1"/>
              <a:t>risque</a:t>
            </a:r>
            <a:r>
              <a:rPr lang="en-US" u="none" baseline="0" dirty="0"/>
              <a:t> </a:t>
            </a:r>
            <a:r>
              <a:rPr lang="en-US" u="none" baseline="0" dirty="0" err="1"/>
              <a:t>qu’elle</a:t>
            </a:r>
            <a:r>
              <a:rPr lang="en-US" u="none" baseline="0" dirty="0"/>
              <a:t> </a:t>
            </a:r>
            <a:r>
              <a:rPr lang="en-US" u="none" baseline="0" dirty="0" err="1"/>
              <a:t>développe</a:t>
            </a:r>
            <a:r>
              <a:rPr lang="en-US" u="none" baseline="0" dirty="0"/>
              <a:t> </a:t>
            </a:r>
            <a:r>
              <a:rPr lang="en-US" u="none" baseline="0" dirty="0" err="1"/>
              <a:t>une</a:t>
            </a:r>
            <a:r>
              <a:rPr lang="en-US" u="none" baseline="0" dirty="0"/>
              <a:t> </a:t>
            </a:r>
            <a:r>
              <a:rPr lang="en-US" u="none" baseline="0" dirty="0" err="1"/>
              <a:t>tuberculose</a:t>
            </a:r>
            <a:r>
              <a:rPr lang="en-US" u="none" baseline="0" dirty="0"/>
              <a:t> </a:t>
            </a:r>
            <a:r>
              <a:rPr lang="en-US" u="none" baseline="0" dirty="0" err="1"/>
              <a:t>maladie</a:t>
            </a:r>
            <a:r>
              <a:rPr lang="en-US" u="none" baseline="0" dirty="0"/>
              <a:t> au </a:t>
            </a:r>
            <a:r>
              <a:rPr lang="en-US" u="none" baseline="0" dirty="0" err="1"/>
              <a:t>cours</a:t>
            </a:r>
            <a:r>
              <a:rPr lang="en-US" u="none" baseline="0" dirty="0"/>
              <a:t> de la vie </a:t>
            </a:r>
            <a:r>
              <a:rPr lang="en-US" u="none" baseline="0" dirty="0" err="1"/>
              <a:t>est</a:t>
            </a:r>
            <a:r>
              <a:rPr lang="en-US" u="none" baseline="0" dirty="0"/>
              <a:t> de 10% (</a:t>
            </a:r>
            <a:r>
              <a:rPr lang="en-US" u="none" baseline="0" dirty="0" err="1"/>
              <a:t>dont</a:t>
            </a:r>
            <a:r>
              <a:rPr lang="en-US" u="none" baseline="0" dirty="0"/>
              <a:t> 5% </a:t>
            </a:r>
            <a:r>
              <a:rPr lang="en-US" u="none" baseline="0" dirty="0" err="1"/>
              <a:t>dans</a:t>
            </a:r>
            <a:r>
              <a:rPr lang="en-US" u="none" baseline="0" dirty="0"/>
              <a:t> les 2 </a:t>
            </a:r>
            <a:r>
              <a:rPr lang="en-US" u="none" baseline="0" dirty="0" err="1"/>
              <a:t>ans</a:t>
            </a:r>
            <a:r>
              <a:rPr lang="en-US" u="none" baseline="0" dirty="0"/>
              <a:t> </a:t>
            </a:r>
            <a:r>
              <a:rPr lang="en-US" u="none" baseline="0" dirty="0" err="1"/>
              <a:t>suivant</a:t>
            </a:r>
            <a:r>
              <a:rPr lang="en-US" u="none" baseline="0" dirty="0"/>
              <a:t> </a:t>
            </a:r>
            <a:r>
              <a:rPr lang="en-US" u="none" baseline="0" dirty="0" err="1"/>
              <a:t>l’infection</a:t>
            </a:r>
            <a:r>
              <a:rPr lang="en-US" u="none" baseline="0" dirty="0"/>
              <a:t>). Ce </a:t>
            </a:r>
            <a:r>
              <a:rPr lang="en-US" u="none" baseline="0" dirty="0" err="1"/>
              <a:t>risque</a:t>
            </a:r>
            <a:r>
              <a:rPr lang="en-US" u="none" baseline="0" dirty="0"/>
              <a:t> </a:t>
            </a:r>
            <a:r>
              <a:rPr lang="en-US" u="none" baseline="0" dirty="0" err="1"/>
              <a:t>augmente</a:t>
            </a:r>
            <a:r>
              <a:rPr lang="en-US" u="none" baseline="0" dirty="0"/>
              <a:t> </a:t>
            </a:r>
            <a:r>
              <a:rPr lang="en-US" u="none" baseline="0" dirty="0" err="1"/>
              <a:t>dans</a:t>
            </a:r>
            <a:r>
              <a:rPr lang="en-US" u="none" baseline="0" dirty="0"/>
              <a:t> </a:t>
            </a:r>
            <a:r>
              <a:rPr lang="en-US" u="none" baseline="0" dirty="0" err="1"/>
              <a:t>certaines</a:t>
            </a:r>
            <a:r>
              <a:rPr lang="en-US" u="none" baseline="0" dirty="0"/>
              <a:t> situations: </a:t>
            </a:r>
            <a:r>
              <a:rPr lang="en-US" u="none" baseline="0" dirty="0" err="1"/>
              <a:t>jeune</a:t>
            </a:r>
            <a:r>
              <a:rPr lang="en-US" u="none" baseline="0" dirty="0"/>
              <a:t> </a:t>
            </a:r>
            <a:r>
              <a:rPr lang="en-US" u="none" baseline="0" dirty="0" err="1"/>
              <a:t>âge</a:t>
            </a:r>
            <a:r>
              <a:rPr lang="en-US" u="none" baseline="0" dirty="0"/>
              <a:t> (</a:t>
            </a:r>
            <a:r>
              <a:rPr lang="en-US" u="none" baseline="0" dirty="0" err="1"/>
              <a:t>enfants</a:t>
            </a:r>
            <a:r>
              <a:rPr lang="en-US" u="none" baseline="0" dirty="0"/>
              <a:t> 0-5 </a:t>
            </a:r>
            <a:r>
              <a:rPr lang="en-US" u="none" baseline="0" dirty="0" err="1"/>
              <a:t>ans</a:t>
            </a:r>
            <a:r>
              <a:rPr lang="en-US" u="none" baseline="0" dirty="0"/>
              <a:t>), </a:t>
            </a:r>
            <a:r>
              <a:rPr lang="en-US" u="none" baseline="0" dirty="0" err="1"/>
              <a:t>personnes</a:t>
            </a:r>
            <a:r>
              <a:rPr lang="en-US" u="none" baseline="0" dirty="0"/>
              <a:t> </a:t>
            </a:r>
            <a:r>
              <a:rPr lang="en-US" u="none" baseline="0" dirty="0" err="1"/>
              <a:t>âgées</a:t>
            </a:r>
            <a:r>
              <a:rPr lang="en-US" u="none" baseline="0" dirty="0"/>
              <a:t>, </a:t>
            </a:r>
            <a:r>
              <a:rPr lang="en-US" u="none" baseline="0" dirty="0" err="1"/>
              <a:t>immunodépression</a:t>
            </a:r>
            <a:r>
              <a:rPr lang="en-US" u="none" baseline="0" dirty="0"/>
              <a:t> (VIH </a:t>
            </a:r>
            <a:r>
              <a:rPr lang="en-US" u="none" baseline="0" dirty="0" err="1"/>
              <a:t>ou</a:t>
            </a:r>
            <a:r>
              <a:rPr lang="en-US" u="none" baseline="0" dirty="0"/>
              <a:t> via des medicaments), </a:t>
            </a:r>
            <a:r>
              <a:rPr lang="en-US" u="none" baseline="0" dirty="0" err="1"/>
              <a:t>alcoolisme</a:t>
            </a:r>
            <a:r>
              <a:rPr lang="en-US" u="none" baseline="0" dirty="0"/>
              <a:t>, etc.</a:t>
            </a:r>
          </a:p>
          <a:p>
            <a:pPr eaLnBrk="1" hangingPunct="1"/>
            <a:endParaRPr lang="en-US" u="none" baseline="0" dirty="0"/>
          </a:p>
          <a:p>
            <a:pPr eaLnBrk="1" hangingPunct="1"/>
            <a:r>
              <a:rPr lang="en-US" u="none" baseline="0" dirty="0"/>
              <a:t>Il </a:t>
            </a:r>
            <a:r>
              <a:rPr lang="en-US" u="none" baseline="0" dirty="0" err="1"/>
              <a:t>existe</a:t>
            </a:r>
            <a:r>
              <a:rPr lang="en-US" u="none" baseline="0" dirty="0"/>
              <a:t> un </a:t>
            </a:r>
            <a:r>
              <a:rPr lang="en-US" u="none" baseline="0" dirty="0" err="1"/>
              <a:t>traitement</a:t>
            </a:r>
            <a:r>
              <a:rPr lang="en-US" u="none" baseline="0" dirty="0"/>
              <a:t> </a:t>
            </a:r>
            <a:r>
              <a:rPr lang="en-US" u="none" baseline="0" dirty="0" err="1"/>
              <a:t>préventif</a:t>
            </a:r>
            <a:r>
              <a:rPr lang="en-US" u="none" baseline="0" dirty="0"/>
              <a:t> qui </a:t>
            </a:r>
            <a:r>
              <a:rPr lang="en-US" u="none" baseline="0" dirty="0" err="1"/>
              <a:t>permet</a:t>
            </a:r>
            <a:r>
              <a:rPr lang="en-US" u="none" baseline="0" dirty="0"/>
              <a:t>, </a:t>
            </a:r>
            <a:r>
              <a:rPr lang="en-US" u="none" baseline="0" dirty="0" err="1"/>
              <a:t>en</a:t>
            </a:r>
            <a:r>
              <a:rPr lang="en-US" u="none" baseline="0" dirty="0"/>
              <a:t> </a:t>
            </a:r>
            <a:r>
              <a:rPr lang="en-US" u="none" baseline="0" dirty="0" err="1"/>
              <a:t>cas</a:t>
            </a:r>
            <a:r>
              <a:rPr lang="en-US" u="none" baseline="0" dirty="0"/>
              <a:t> </a:t>
            </a:r>
            <a:r>
              <a:rPr lang="en-US" u="none" baseline="0" dirty="0" err="1"/>
              <a:t>d’infection</a:t>
            </a:r>
            <a:r>
              <a:rPr lang="en-US" u="none" baseline="0" dirty="0"/>
              <a:t> </a:t>
            </a:r>
            <a:r>
              <a:rPr lang="en-US" u="none" baseline="0" dirty="0" err="1"/>
              <a:t>latente</a:t>
            </a:r>
            <a:r>
              <a:rPr lang="en-US" u="none" baseline="0" dirty="0"/>
              <a:t>, de </a:t>
            </a:r>
            <a:r>
              <a:rPr lang="en-US" u="none" baseline="0" dirty="0" err="1"/>
              <a:t>réduire</a:t>
            </a:r>
            <a:r>
              <a:rPr lang="en-US" u="none" baseline="0" dirty="0"/>
              <a:t> </a:t>
            </a:r>
            <a:r>
              <a:rPr lang="en-US" u="none" baseline="0" dirty="0" err="1"/>
              <a:t>ce</a:t>
            </a:r>
            <a:r>
              <a:rPr lang="en-US" u="none" baseline="0" dirty="0"/>
              <a:t> </a:t>
            </a:r>
            <a:r>
              <a:rPr lang="en-US" u="none" baseline="0" dirty="0" err="1"/>
              <a:t>risque</a:t>
            </a:r>
            <a:r>
              <a:rPr lang="en-US" u="none" baseline="0" dirty="0"/>
              <a:t> de </a:t>
            </a:r>
            <a:r>
              <a:rPr lang="en-US" u="none" baseline="0" dirty="0" err="1"/>
              <a:t>déveloper</a:t>
            </a:r>
            <a:r>
              <a:rPr lang="en-US" u="none" baseline="0" dirty="0"/>
              <a:t> la </a:t>
            </a:r>
            <a:r>
              <a:rPr lang="en-US" u="none" baseline="0" dirty="0" err="1"/>
              <a:t>maladie</a:t>
            </a:r>
            <a:endParaRPr lang="en-US" u="sng" dirty="0"/>
          </a:p>
          <a:p>
            <a:pPr eaLnBrk="1" hangingPunct="1"/>
            <a:endParaRPr lang="en-US" dirty="0"/>
          </a:p>
        </p:txBody>
      </p:sp>
    </p:spTree>
    <p:extLst>
      <p:ext uri="{BB962C8B-B14F-4D97-AF65-F5344CB8AC3E}">
        <p14:creationId xmlns:p14="http://schemas.microsoft.com/office/powerpoint/2010/main" val="110977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041BFDE-FE2C-4EA1-937A-C417C4234663}" type="slidenum">
              <a:rPr lang="fr-FR" smtClean="0"/>
              <a:pPr/>
              <a:t>7</a:t>
            </a:fld>
            <a:endParaRPr lang="fr-F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a:t>La </a:t>
            </a:r>
            <a:r>
              <a:rPr lang="en-US" dirty="0" err="1"/>
              <a:t>tuberculose</a:t>
            </a:r>
            <a:r>
              <a:rPr lang="en-US" dirty="0"/>
              <a:t> </a:t>
            </a:r>
            <a:r>
              <a:rPr lang="en-US" dirty="0" err="1"/>
              <a:t>maladie</a:t>
            </a:r>
            <a:r>
              <a:rPr lang="en-US" dirty="0"/>
              <a:t> </a:t>
            </a:r>
            <a:r>
              <a:rPr lang="en-US" dirty="0" err="1"/>
              <a:t>est</a:t>
            </a:r>
            <a:r>
              <a:rPr lang="en-US" baseline="0" dirty="0"/>
              <a:t> </a:t>
            </a:r>
            <a:r>
              <a:rPr lang="en-US" baseline="0" dirty="0" err="1"/>
              <a:t>potentiellement</a:t>
            </a:r>
            <a:r>
              <a:rPr lang="en-US" baseline="0" dirty="0"/>
              <a:t> </a:t>
            </a:r>
            <a:r>
              <a:rPr lang="en-US" u="sng" baseline="0" dirty="0" err="1"/>
              <a:t>contagieuse</a:t>
            </a:r>
            <a:r>
              <a:rPr lang="en-US" baseline="0" dirty="0"/>
              <a:t> </a:t>
            </a:r>
            <a:r>
              <a:rPr lang="en-US" u="sng" baseline="0" dirty="0" err="1"/>
              <a:t>uniquement</a:t>
            </a:r>
            <a:r>
              <a:rPr lang="en-US" u="sng" baseline="0" dirty="0"/>
              <a:t> </a:t>
            </a:r>
            <a:r>
              <a:rPr lang="en-US" u="sng" baseline="0" dirty="0" err="1"/>
              <a:t>si</a:t>
            </a:r>
            <a:r>
              <a:rPr lang="en-US" u="sng" baseline="0" dirty="0"/>
              <a:t> </a:t>
            </a:r>
            <a:r>
              <a:rPr lang="en-US" u="sng" baseline="0" dirty="0" err="1"/>
              <a:t>elle</a:t>
            </a:r>
            <a:r>
              <a:rPr lang="en-US" u="sng" baseline="0" dirty="0"/>
              <a:t> attaint les </a:t>
            </a:r>
            <a:r>
              <a:rPr lang="en-US" u="sng" baseline="0" dirty="0" err="1"/>
              <a:t>p</a:t>
            </a:r>
            <a:r>
              <a:rPr lang="en-US" u="sng" dirty="0" err="1"/>
              <a:t>oumons</a:t>
            </a:r>
            <a:r>
              <a:rPr lang="en-US" u="sng" dirty="0"/>
              <a:t> </a:t>
            </a:r>
            <a:r>
              <a:rPr lang="en-US" u="sng" dirty="0" err="1"/>
              <a:t>ou</a:t>
            </a:r>
            <a:r>
              <a:rPr lang="en-US" u="sng" dirty="0"/>
              <a:t> les </a:t>
            </a:r>
            <a:r>
              <a:rPr lang="en-US" u="sng" dirty="0" err="1"/>
              <a:t>voies</a:t>
            </a:r>
            <a:r>
              <a:rPr lang="en-US" u="sng" dirty="0"/>
              <a:t> </a:t>
            </a:r>
            <a:r>
              <a:rPr lang="en-US" u="sng" dirty="0" err="1"/>
              <a:t>respiratoires</a:t>
            </a:r>
            <a:r>
              <a:rPr lang="en-US" u="sng" dirty="0"/>
              <a:t> </a:t>
            </a:r>
            <a:r>
              <a:rPr lang="en-US" u="sng" dirty="0" err="1"/>
              <a:t>supérieures</a:t>
            </a:r>
            <a:r>
              <a:rPr lang="en-US" u="sng" dirty="0"/>
              <a:t> </a:t>
            </a:r>
            <a:r>
              <a:rPr lang="en-US" dirty="0"/>
              <a:t>(larynx, </a:t>
            </a:r>
            <a:r>
              <a:rPr lang="en-US" dirty="0" err="1"/>
              <a:t>trachée</a:t>
            </a:r>
            <a:r>
              <a:rPr lang="en-US" dirty="0"/>
              <a:t>, etc.).</a:t>
            </a:r>
          </a:p>
          <a:p>
            <a:pPr eaLnBrk="1" hangingPunct="1"/>
            <a:endParaRPr lang="en-US" dirty="0"/>
          </a:p>
          <a:p>
            <a:pPr eaLnBrk="1" hangingPunct="1"/>
            <a:r>
              <a:rPr lang="en-US" dirty="0"/>
              <a:t>Si la TBC se </a:t>
            </a:r>
            <a:r>
              <a:rPr lang="en-US" dirty="0" err="1"/>
              <a:t>développe</a:t>
            </a:r>
            <a:r>
              <a:rPr lang="en-US" dirty="0"/>
              <a:t> à un </a:t>
            </a:r>
            <a:r>
              <a:rPr lang="en-US" dirty="0" err="1"/>
              <a:t>autre</a:t>
            </a:r>
            <a:r>
              <a:rPr lang="en-US" dirty="0"/>
              <a:t> </a:t>
            </a:r>
            <a:r>
              <a:rPr lang="en-US" dirty="0" err="1"/>
              <a:t>endroit</a:t>
            </a:r>
            <a:r>
              <a:rPr lang="en-US" dirty="0"/>
              <a:t> (ex:</a:t>
            </a:r>
            <a:r>
              <a:rPr lang="en-US" baseline="0" dirty="0"/>
              <a:t> </a:t>
            </a:r>
            <a:r>
              <a:rPr lang="en-US" baseline="0" dirty="0" err="1"/>
              <a:t>os</a:t>
            </a:r>
            <a:r>
              <a:rPr lang="en-US" baseline="0" dirty="0"/>
              <a:t>, ganglion, rein, etc.), et </a:t>
            </a:r>
            <a:r>
              <a:rPr lang="en-US" baseline="0" dirty="0" err="1"/>
              <a:t>qu’il</a:t>
            </a:r>
            <a:r>
              <a:rPr lang="en-US" baseline="0" dirty="0"/>
              <a:t> </a:t>
            </a:r>
            <a:r>
              <a:rPr lang="en-US" baseline="0" dirty="0" err="1"/>
              <a:t>n’y</a:t>
            </a:r>
            <a:r>
              <a:rPr lang="en-US" baseline="0" dirty="0"/>
              <a:t> a pas </a:t>
            </a:r>
            <a:r>
              <a:rPr lang="en-US" baseline="0" dirty="0" err="1"/>
              <a:t>d’atteinte</a:t>
            </a:r>
            <a:r>
              <a:rPr lang="en-US" baseline="0" dirty="0"/>
              <a:t> </a:t>
            </a:r>
            <a:r>
              <a:rPr lang="en-US" baseline="0" dirty="0" err="1"/>
              <a:t>pulmonaire</a:t>
            </a:r>
            <a:r>
              <a:rPr lang="en-US" baseline="0" dirty="0"/>
              <a:t>, le patient </a:t>
            </a:r>
            <a:r>
              <a:rPr lang="en-US" baseline="0" dirty="0" err="1"/>
              <a:t>n’est</a:t>
            </a:r>
            <a:r>
              <a:rPr lang="en-US" baseline="0" dirty="0"/>
              <a:t> </a:t>
            </a:r>
            <a:r>
              <a:rPr lang="en-US" u="sng" baseline="0" dirty="0"/>
              <a:t>pas </a:t>
            </a:r>
            <a:r>
              <a:rPr lang="en-US" u="sng" baseline="0" dirty="0" err="1"/>
              <a:t>contagieux</a:t>
            </a:r>
            <a:r>
              <a:rPr lang="en-US" u="sng" baseline="0" dirty="0"/>
              <a:t>.</a:t>
            </a:r>
            <a:endParaRPr lang="en-US" u="sng" dirty="0"/>
          </a:p>
        </p:txBody>
      </p:sp>
    </p:spTree>
    <p:extLst>
      <p:ext uri="{BB962C8B-B14F-4D97-AF65-F5344CB8AC3E}">
        <p14:creationId xmlns:p14="http://schemas.microsoft.com/office/powerpoint/2010/main" val="3338817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377">
              <a:defRPr/>
            </a:pPr>
            <a:r>
              <a:rPr lang="fr-FR" dirty="0">
                <a:solidFill>
                  <a:schemeClr val="tx1"/>
                </a:solidFill>
              </a:rPr>
              <a:t>Lorsque la tuberculose est contagieuse, la transmission se passe </a:t>
            </a:r>
            <a:r>
              <a:rPr lang="fr-FR" baseline="0" dirty="0">
                <a:solidFill>
                  <a:schemeClr val="tx1"/>
                </a:solidFill>
              </a:rPr>
              <a:t>via voie aérienne.</a:t>
            </a:r>
          </a:p>
          <a:p>
            <a:pPr defTabSz="914377">
              <a:defRPr/>
            </a:pPr>
            <a:r>
              <a:rPr lang="fr-FR" baseline="0" dirty="0">
                <a:solidFill>
                  <a:schemeClr val="tx1"/>
                </a:solidFill>
              </a:rPr>
              <a:t>En parlant, toussant, chantant, chaque personne émet des petites gouttelettes qui restent en suspension dans l’air pendant un moment. Les BK sont compris dans ces gouttelettes et peuvent être inhalés par une autre personne pour aller se loger au niveau des poumons.</a:t>
            </a:r>
          </a:p>
          <a:p>
            <a:pPr defTabSz="914377">
              <a:defRPr/>
            </a:pPr>
            <a:endParaRPr lang="fr-FR" dirty="0">
              <a:solidFill>
                <a:schemeClr val="tx1"/>
              </a:solidFill>
            </a:endParaRPr>
          </a:p>
          <a:p>
            <a:pPr defTabSz="914377">
              <a:defRPr/>
            </a:pPr>
            <a:r>
              <a:rPr lang="fr-FR" dirty="0">
                <a:solidFill>
                  <a:schemeClr val="tx1"/>
                </a:solidFill>
              </a:rPr>
              <a:t>Il est possible</a:t>
            </a:r>
            <a:r>
              <a:rPr lang="fr-FR" baseline="0" dirty="0">
                <a:solidFill>
                  <a:schemeClr val="tx1"/>
                </a:solidFill>
              </a:rPr>
              <a:t> que la tr</a:t>
            </a:r>
            <a:r>
              <a:rPr lang="fr-FR" dirty="0">
                <a:solidFill>
                  <a:schemeClr val="tx1"/>
                </a:solidFill>
              </a:rPr>
              <a:t>ansmission s’effectue sans contact direct avec le malade (ex: gouttelettes encore en suspension dans l’air lorsque le malade</a:t>
            </a:r>
            <a:r>
              <a:rPr lang="fr-FR" baseline="0" dirty="0">
                <a:solidFill>
                  <a:schemeClr val="tx1"/>
                </a:solidFill>
              </a:rPr>
              <a:t> </a:t>
            </a:r>
            <a:r>
              <a:rPr lang="fr-FR" dirty="0">
                <a:solidFill>
                  <a:schemeClr val="tx1"/>
                </a:solidFill>
              </a:rPr>
              <a:t>vient de quitter la classe). Toutefois, on estime qu’en 2h, tous les BK sont tombés sur le sol et sont devenus « non contaminants ».</a:t>
            </a:r>
          </a:p>
          <a:p>
            <a:pPr defTabSz="914377">
              <a:defRPr/>
            </a:pPr>
            <a:endParaRPr lang="fr-FR" dirty="0">
              <a:solidFill>
                <a:schemeClr val="tx1"/>
              </a:solidFill>
            </a:endParaRPr>
          </a:p>
          <a:p>
            <a:pPr defTabSz="914377">
              <a:defRPr/>
            </a:pPr>
            <a:r>
              <a:rPr lang="fr-FR" dirty="0">
                <a:solidFill>
                  <a:schemeClr val="tx1"/>
                </a:solidFill>
              </a:rPr>
              <a:t>La transmission ne se fait</a:t>
            </a:r>
            <a:r>
              <a:rPr lang="fr-FR" baseline="0" dirty="0">
                <a:solidFill>
                  <a:schemeClr val="tx1"/>
                </a:solidFill>
              </a:rPr>
              <a:t> </a:t>
            </a:r>
            <a:r>
              <a:rPr lang="fr-FR" u="sng" baseline="0" dirty="0">
                <a:solidFill>
                  <a:schemeClr val="tx1"/>
                </a:solidFill>
              </a:rPr>
              <a:t>pas via des objets </a:t>
            </a:r>
            <a:r>
              <a:rPr lang="fr-FR" baseline="0" dirty="0">
                <a:solidFill>
                  <a:schemeClr val="tx1"/>
                </a:solidFill>
              </a:rPr>
              <a:t>(boire dans le même verre) </a:t>
            </a:r>
            <a:r>
              <a:rPr lang="fr-FR" u="sng" baseline="0" dirty="0">
                <a:solidFill>
                  <a:schemeClr val="tx1"/>
                </a:solidFill>
              </a:rPr>
              <a:t>ou aliments </a:t>
            </a:r>
            <a:r>
              <a:rPr lang="fr-FR" baseline="0" dirty="0">
                <a:solidFill>
                  <a:schemeClr val="tx1"/>
                </a:solidFill>
              </a:rPr>
              <a:t>mais uniquement en respirant ces gouttelettes dans l’air. Il n’y a donc pas de mesure de désinfection spéciale de la vaisselle utilisée par un patient par exemple.</a:t>
            </a:r>
          </a:p>
          <a:p>
            <a:pPr defTabSz="914377">
              <a:defRPr/>
            </a:pPr>
            <a:endParaRPr lang="fr-FR" baseline="0" dirty="0">
              <a:solidFill>
                <a:srgbClr val="FF0000"/>
              </a:solidFill>
            </a:endParaRPr>
          </a:p>
          <a:p>
            <a:endParaRPr lang="fr-BE" dirty="0"/>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8</a:t>
            </a:fld>
            <a:endParaRPr lang="fr-BE"/>
          </a:p>
        </p:txBody>
      </p:sp>
    </p:spTree>
    <p:extLst>
      <p:ext uri="{BB962C8B-B14F-4D97-AF65-F5344CB8AC3E}">
        <p14:creationId xmlns:p14="http://schemas.microsoft.com/office/powerpoint/2010/main" val="3962802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Tous les patients malades ne sont pas également contagieux. Lors du diagnostic de la tuberculose, le laborantin regarde les expectorations au microscope.</a:t>
            </a:r>
            <a:r>
              <a:rPr lang="fr-BE" baseline="0" dirty="0"/>
              <a:t> S’il voit des bactéries, on parle « d’examen direct positif ou ED + ». S’il n’en voit pas, on parle « d’examen direct négatif ou ED-». Cette notion est très importante car la stratégie de dépistage va être différente pour un cas ED+ ou ED-.</a:t>
            </a:r>
          </a:p>
          <a:p>
            <a:endParaRPr lang="fr-BE" baseline="0" dirty="0"/>
          </a:p>
          <a:p>
            <a:r>
              <a:rPr lang="fr-BE" baseline="0" dirty="0"/>
              <a:t>Il ne faut pas croire qu’un patient dont l’ED est négatif n’est pas contagieux, il l’est seulement moins qu’un ED positif.</a:t>
            </a:r>
          </a:p>
          <a:p>
            <a:endParaRPr lang="fr-BE" baseline="0" dirty="0"/>
          </a:p>
          <a:p>
            <a:r>
              <a:rPr lang="fr-BE" baseline="0" dirty="0"/>
              <a:t>Les enfants sont généralement peu contagieux.</a:t>
            </a:r>
          </a:p>
        </p:txBody>
      </p:sp>
      <p:sp>
        <p:nvSpPr>
          <p:cNvPr id="4" name="Espace réservé du numéro de diapositive 3"/>
          <p:cNvSpPr>
            <a:spLocks noGrp="1"/>
          </p:cNvSpPr>
          <p:nvPr>
            <p:ph type="sldNum" sz="quarter" idx="10"/>
          </p:nvPr>
        </p:nvSpPr>
        <p:spPr/>
        <p:txBody>
          <a:bodyPr/>
          <a:lstStyle/>
          <a:p>
            <a:fld id="{B3B5839F-3B89-4A53-9DC8-CE11ECFC48E7}" type="slidenum">
              <a:rPr lang="fr-BE" smtClean="0"/>
              <a:t>9</a:t>
            </a:fld>
            <a:endParaRPr lang="fr-BE"/>
          </a:p>
        </p:txBody>
      </p:sp>
    </p:spTree>
    <p:extLst>
      <p:ext uri="{BB962C8B-B14F-4D97-AF65-F5344CB8AC3E}">
        <p14:creationId xmlns:p14="http://schemas.microsoft.com/office/powerpoint/2010/main" val="2559282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dirty="0"/>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E3242CF-06A7-4EF7-B245-DAFB9E8672E6}"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632" y="23814"/>
            <a:ext cx="3013108" cy="1907120"/>
          </a:xfrm>
          <a:prstGeom prst="rect">
            <a:avLst/>
          </a:prstGeom>
        </p:spPr>
      </p:pic>
      <p:sp>
        <p:nvSpPr>
          <p:cNvPr id="8" name="Rectangle 7"/>
          <p:cNvSpPr/>
          <p:nvPr userDrawn="1"/>
        </p:nvSpPr>
        <p:spPr>
          <a:xfrm>
            <a:off x="168632" y="5505061"/>
            <a:ext cx="2024062" cy="1216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Espace réservé de la date 3"/>
          <p:cNvSpPr>
            <a:spLocks noGrp="1"/>
          </p:cNvSpPr>
          <p:nvPr>
            <p:ph type="dt" sz="half" idx="10"/>
          </p:nvPr>
        </p:nvSpPr>
        <p:spPr>
          <a:xfrm>
            <a:off x="1524000" y="6356350"/>
            <a:ext cx="2057400" cy="365125"/>
          </a:xfrm>
        </p:spPr>
        <p:txBody>
          <a:bodyPr/>
          <a:lstStyle/>
          <a:p>
            <a:fld id="{7DD0E9E9-4D5F-48F0-84C3-A07FECD97DCE}" type="datetimeFigureOut">
              <a:rPr lang="fr-BE" smtClean="0"/>
              <a:t>13-06-22</a:t>
            </a:fld>
            <a:endParaRPr lang="fr-BE"/>
          </a:p>
        </p:txBody>
      </p:sp>
      <p:sp>
        <p:nvSpPr>
          <p:cNvPr id="9" name="Forme en L 8"/>
          <p:cNvSpPr/>
          <p:nvPr userDrawn="1"/>
        </p:nvSpPr>
        <p:spPr>
          <a:xfrm rot="10800000" flipV="1">
            <a:off x="0" y="1666875"/>
            <a:ext cx="11372849" cy="4689475"/>
          </a:xfrm>
          <a:prstGeom prst="corner">
            <a:avLst>
              <a:gd name="adj1" fmla="val 600"/>
              <a:gd name="adj2" fmla="val 600"/>
            </a:avLst>
          </a:prstGeom>
          <a:solidFill>
            <a:srgbClr val="E2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97816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DD0E9E9-4D5F-48F0-84C3-A07FECD97DCE}" type="datetimeFigureOut">
              <a:rPr lang="fr-BE" smtClean="0"/>
              <a:t>13-06-22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E3242CF-06A7-4EF7-B245-DAFB9E8672E6}" type="slidenum">
              <a:rPr lang="fr-BE" smtClean="0"/>
              <a:t>‹N°›</a:t>
            </a:fld>
            <a:endParaRPr lang="fr-BE"/>
          </a:p>
        </p:txBody>
      </p:sp>
      <p:sp>
        <p:nvSpPr>
          <p:cNvPr id="7" name="Forme en L 6"/>
          <p:cNvSpPr/>
          <p:nvPr userDrawn="1"/>
        </p:nvSpPr>
        <p:spPr>
          <a:xfrm rot="10800000" flipV="1">
            <a:off x="2127379" y="1666875"/>
            <a:ext cx="9245469" cy="4689475"/>
          </a:xfrm>
          <a:prstGeom prst="corner">
            <a:avLst>
              <a:gd name="adj1" fmla="val 600"/>
              <a:gd name="adj2" fmla="val 600"/>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46082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DD0E9E9-4D5F-48F0-84C3-A07FECD97DCE}" type="datetimeFigureOut">
              <a:rPr lang="fr-BE" smtClean="0"/>
              <a:t>13-06-22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E3242CF-06A7-4EF7-B245-DAFB9E8672E6}" type="slidenum">
              <a:rPr lang="fr-BE" smtClean="0"/>
              <a:t>‹N°›</a:t>
            </a:fld>
            <a:endParaRPr lang="fr-BE"/>
          </a:p>
        </p:txBody>
      </p:sp>
      <p:sp>
        <p:nvSpPr>
          <p:cNvPr id="7" name="Forme en L 6"/>
          <p:cNvSpPr/>
          <p:nvPr userDrawn="1"/>
        </p:nvSpPr>
        <p:spPr>
          <a:xfrm rot="10800000" flipV="1">
            <a:off x="2127379" y="1666875"/>
            <a:ext cx="9245469" cy="4689475"/>
          </a:xfrm>
          <a:prstGeom prst="corner">
            <a:avLst>
              <a:gd name="adj1" fmla="val 600"/>
              <a:gd name="adj2" fmla="val 600"/>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82440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fld id="{9B320949-109E-4E07-8D1F-CD7B58B93F37}" type="datetimeFigureOut">
              <a:rPr lang="fr-BE" smtClean="0"/>
              <a:t>13-06-22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B3CCE74-8C2C-4FAF-B521-F46124CC681D}" type="slidenum">
              <a:rPr lang="fr-BE" smtClean="0"/>
              <a:t>‹N°›</a:t>
            </a:fld>
            <a:endParaRPr lang="fr-BE"/>
          </a:p>
        </p:txBody>
      </p:sp>
    </p:spTree>
    <p:extLst>
      <p:ext uri="{BB962C8B-B14F-4D97-AF65-F5344CB8AC3E}">
        <p14:creationId xmlns:p14="http://schemas.microsoft.com/office/powerpoint/2010/main" val="3288078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9B320949-109E-4E07-8D1F-CD7B58B93F37}" type="datetimeFigureOut">
              <a:rPr lang="fr-BE" smtClean="0"/>
              <a:t>13-06-22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B3CCE74-8C2C-4FAF-B521-F46124CC681D}" type="slidenum">
              <a:rPr lang="fr-BE" smtClean="0"/>
              <a:t>‹N°›</a:t>
            </a:fld>
            <a:endParaRPr lang="fr-BE"/>
          </a:p>
        </p:txBody>
      </p:sp>
    </p:spTree>
    <p:extLst>
      <p:ext uri="{BB962C8B-B14F-4D97-AF65-F5344CB8AC3E}">
        <p14:creationId xmlns:p14="http://schemas.microsoft.com/office/powerpoint/2010/main" val="1081106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B320949-109E-4E07-8D1F-CD7B58B93F37}" type="datetimeFigureOut">
              <a:rPr lang="fr-BE" smtClean="0"/>
              <a:t>13-06-22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B3CCE74-8C2C-4FAF-B521-F46124CC681D}" type="slidenum">
              <a:rPr lang="fr-BE" smtClean="0"/>
              <a:t>‹N°›</a:t>
            </a:fld>
            <a:endParaRPr lang="fr-BE"/>
          </a:p>
        </p:txBody>
      </p:sp>
    </p:spTree>
    <p:extLst>
      <p:ext uri="{BB962C8B-B14F-4D97-AF65-F5344CB8AC3E}">
        <p14:creationId xmlns:p14="http://schemas.microsoft.com/office/powerpoint/2010/main" val="1238650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9B320949-109E-4E07-8D1F-CD7B58B93F37}" type="datetimeFigureOut">
              <a:rPr lang="fr-BE" smtClean="0"/>
              <a:t>13-06-22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5B3CCE74-8C2C-4FAF-B521-F46124CC681D}" type="slidenum">
              <a:rPr lang="fr-BE" smtClean="0"/>
              <a:t>‹N°›</a:t>
            </a:fld>
            <a:endParaRPr lang="fr-BE"/>
          </a:p>
        </p:txBody>
      </p:sp>
    </p:spTree>
    <p:extLst>
      <p:ext uri="{BB962C8B-B14F-4D97-AF65-F5344CB8AC3E}">
        <p14:creationId xmlns:p14="http://schemas.microsoft.com/office/powerpoint/2010/main" val="2049000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9B320949-109E-4E07-8D1F-CD7B58B93F37}" type="datetimeFigureOut">
              <a:rPr lang="fr-BE" smtClean="0"/>
              <a:t>13-06-22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5B3CCE74-8C2C-4FAF-B521-F46124CC681D}" type="slidenum">
              <a:rPr lang="fr-BE" smtClean="0"/>
              <a:t>‹N°›</a:t>
            </a:fld>
            <a:endParaRPr lang="fr-BE"/>
          </a:p>
        </p:txBody>
      </p:sp>
    </p:spTree>
    <p:extLst>
      <p:ext uri="{BB962C8B-B14F-4D97-AF65-F5344CB8AC3E}">
        <p14:creationId xmlns:p14="http://schemas.microsoft.com/office/powerpoint/2010/main" val="2063958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9B320949-109E-4E07-8D1F-CD7B58B93F37}" type="datetimeFigureOut">
              <a:rPr lang="fr-BE" smtClean="0"/>
              <a:t>13-06-22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5B3CCE74-8C2C-4FAF-B521-F46124CC681D}" type="slidenum">
              <a:rPr lang="fr-BE" smtClean="0"/>
              <a:t>‹N°›</a:t>
            </a:fld>
            <a:endParaRPr lang="fr-BE"/>
          </a:p>
        </p:txBody>
      </p:sp>
    </p:spTree>
    <p:extLst>
      <p:ext uri="{BB962C8B-B14F-4D97-AF65-F5344CB8AC3E}">
        <p14:creationId xmlns:p14="http://schemas.microsoft.com/office/powerpoint/2010/main" val="3565670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320949-109E-4E07-8D1F-CD7B58B93F37}" type="datetimeFigureOut">
              <a:rPr lang="fr-BE" smtClean="0"/>
              <a:t>13-06-22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5B3CCE74-8C2C-4FAF-B521-F46124CC681D}" type="slidenum">
              <a:rPr lang="fr-BE" smtClean="0"/>
              <a:t>‹N°›</a:t>
            </a:fld>
            <a:endParaRPr lang="fr-BE"/>
          </a:p>
        </p:txBody>
      </p:sp>
    </p:spTree>
    <p:extLst>
      <p:ext uri="{BB962C8B-B14F-4D97-AF65-F5344CB8AC3E}">
        <p14:creationId xmlns:p14="http://schemas.microsoft.com/office/powerpoint/2010/main" val="2930976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B320949-109E-4E07-8D1F-CD7B58B93F37}" type="datetimeFigureOut">
              <a:rPr lang="fr-BE" smtClean="0"/>
              <a:t>13-06-22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5B3CCE74-8C2C-4FAF-B521-F46124CC681D}" type="slidenum">
              <a:rPr lang="fr-BE" smtClean="0"/>
              <a:t>‹N°›</a:t>
            </a:fld>
            <a:endParaRPr lang="fr-BE"/>
          </a:p>
        </p:txBody>
      </p:sp>
    </p:spTree>
    <p:extLst>
      <p:ext uri="{BB962C8B-B14F-4D97-AF65-F5344CB8AC3E}">
        <p14:creationId xmlns:p14="http://schemas.microsoft.com/office/powerpoint/2010/main" val="49466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DD0E9E9-4D5F-48F0-84C3-A07FECD97DCE}" type="datetimeFigureOut">
              <a:rPr lang="fr-BE" smtClean="0"/>
              <a:t>13-06-22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E3242CF-06A7-4EF7-B245-DAFB9E8672E6}" type="slidenum">
              <a:rPr lang="fr-BE" smtClean="0"/>
              <a:t>‹N°›</a:t>
            </a:fld>
            <a:endParaRPr lang="fr-BE"/>
          </a:p>
        </p:txBody>
      </p:sp>
      <p:sp>
        <p:nvSpPr>
          <p:cNvPr id="7" name="Forme en L 6"/>
          <p:cNvSpPr/>
          <p:nvPr userDrawn="1"/>
        </p:nvSpPr>
        <p:spPr>
          <a:xfrm rot="10800000" flipV="1">
            <a:off x="2127379" y="1666875"/>
            <a:ext cx="9245469" cy="4689475"/>
          </a:xfrm>
          <a:prstGeom prst="corner">
            <a:avLst>
              <a:gd name="adj1" fmla="val 600"/>
              <a:gd name="adj2" fmla="val 600"/>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139925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B320949-109E-4E07-8D1F-CD7B58B93F37}" type="datetimeFigureOut">
              <a:rPr lang="fr-BE" smtClean="0"/>
              <a:t>13-06-22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5B3CCE74-8C2C-4FAF-B521-F46124CC681D}" type="slidenum">
              <a:rPr lang="fr-BE" smtClean="0"/>
              <a:t>‹N°›</a:t>
            </a:fld>
            <a:endParaRPr lang="fr-BE"/>
          </a:p>
        </p:txBody>
      </p:sp>
    </p:spTree>
    <p:extLst>
      <p:ext uri="{BB962C8B-B14F-4D97-AF65-F5344CB8AC3E}">
        <p14:creationId xmlns:p14="http://schemas.microsoft.com/office/powerpoint/2010/main" val="2109831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9B320949-109E-4E07-8D1F-CD7B58B93F37}" type="datetimeFigureOut">
              <a:rPr lang="fr-BE" smtClean="0"/>
              <a:t>13-06-22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B3CCE74-8C2C-4FAF-B521-F46124CC681D}" type="slidenum">
              <a:rPr lang="fr-BE" smtClean="0"/>
              <a:t>‹N°›</a:t>
            </a:fld>
            <a:endParaRPr lang="fr-BE"/>
          </a:p>
        </p:txBody>
      </p:sp>
    </p:spTree>
    <p:extLst>
      <p:ext uri="{BB962C8B-B14F-4D97-AF65-F5344CB8AC3E}">
        <p14:creationId xmlns:p14="http://schemas.microsoft.com/office/powerpoint/2010/main" val="1209936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9B320949-109E-4E07-8D1F-CD7B58B93F37}" type="datetimeFigureOut">
              <a:rPr lang="fr-BE" smtClean="0"/>
              <a:t>13-06-22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B3CCE74-8C2C-4FAF-B521-F46124CC681D}" type="slidenum">
              <a:rPr lang="fr-BE" smtClean="0"/>
              <a:t>‹N°›</a:t>
            </a:fld>
            <a:endParaRPr lang="fr-BE"/>
          </a:p>
        </p:txBody>
      </p:sp>
    </p:spTree>
    <p:extLst>
      <p:ext uri="{BB962C8B-B14F-4D97-AF65-F5344CB8AC3E}">
        <p14:creationId xmlns:p14="http://schemas.microsoft.com/office/powerpoint/2010/main" val="193469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DD0E9E9-4D5F-48F0-84C3-A07FECD97DCE}" type="datetimeFigureOut">
              <a:rPr lang="fr-BE" smtClean="0"/>
              <a:t>13-06-22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E3242CF-06A7-4EF7-B245-DAFB9E8672E6}" type="slidenum">
              <a:rPr lang="fr-BE" smtClean="0"/>
              <a:t>‹N°›</a:t>
            </a:fld>
            <a:endParaRPr lang="fr-BE"/>
          </a:p>
        </p:txBody>
      </p:sp>
      <p:sp>
        <p:nvSpPr>
          <p:cNvPr id="7" name="Forme en L 6"/>
          <p:cNvSpPr/>
          <p:nvPr userDrawn="1"/>
        </p:nvSpPr>
        <p:spPr>
          <a:xfrm rot="10800000" flipV="1">
            <a:off x="2127379" y="1666875"/>
            <a:ext cx="9245469" cy="4689475"/>
          </a:xfrm>
          <a:prstGeom prst="corner">
            <a:avLst>
              <a:gd name="adj1" fmla="val 600"/>
              <a:gd name="adj2" fmla="val 600"/>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00406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7DD0E9E9-4D5F-48F0-84C3-A07FECD97DCE}" type="datetimeFigureOut">
              <a:rPr lang="fr-BE" smtClean="0"/>
              <a:t>13-06-22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0E3242CF-06A7-4EF7-B245-DAFB9E8672E6}" type="slidenum">
              <a:rPr lang="fr-BE" smtClean="0"/>
              <a:t>‹N°›</a:t>
            </a:fld>
            <a:endParaRPr lang="fr-BE"/>
          </a:p>
        </p:txBody>
      </p:sp>
      <p:sp>
        <p:nvSpPr>
          <p:cNvPr id="8" name="Forme en L 7"/>
          <p:cNvSpPr/>
          <p:nvPr userDrawn="1"/>
        </p:nvSpPr>
        <p:spPr>
          <a:xfrm rot="10800000" flipV="1">
            <a:off x="2127379" y="1666875"/>
            <a:ext cx="9245469" cy="4689475"/>
          </a:xfrm>
          <a:prstGeom prst="corner">
            <a:avLst>
              <a:gd name="adj1" fmla="val 600"/>
              <a:gd name="adj2" fmla="val 600"/>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96591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7DD0E9E9-4D5F-48F0-84C3-A07FECD97DCE}" type="datetimeFigureOut">
              <a:rPr lang="fr-BE" smtClean="0"/>
              <a:t>13-06-22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0E3242CF-06A7-4EF7-B245-DAFB9E8672E6}" type="slidenum">
              <a:rPr lang="fr-BE" smtClean="0"/>
              <a:t>‹N°›</a:t>
            </a:fld>
            <a:endParaRPr lang="fr-BE"/>
          </a:p>
        </p:txBody>
      </p:sp>
      <p:sp>
        <p:nvSpPr>
          <p:cNvPr id="10" name="Forme en L 9"/>
          <p:cNvSpPr/>
          <p:nvPr userDrawn="1"/>
        </p:nvSpPr>
        <p:spPr>
          <a:xfrm rot="10800000" flipV="1">
            <a:off x="2127379" y="1666875"/>
            <a:ext cx="9245469" cy="4689475"/>
          </a:xfrm>
          <a:prstGeom prst="corner">
            <a:avLst>
              <a:gd name="adj1" fmla="val 600"/>
              <a:gd name="adj2" fmla="val 600"/>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87435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7DD0E9E9-4D5F-48F0-84C3-A07FECD97DCE}" type="datetimeFigureOut">
              <a:rPr lang="fr-BE" smtClean="0"/>
              <a:t>13-06-22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0E3242CF-06A7-4EF7-B245-DAFB9E8672E6}" type="slidenum">
              <a:rPr lang="fr-BE" smtClean="0"/>
              <a:t>‹N°›</a:t>
            </a:fld>
            <a:endParaRPr lang="fr-BE"/>
          </a:p>
        </p:txBody>
      </p:sp>
      <p:sp>
        <p:nvSpPr>
          <p:cNvPr id="6" name="Forme en L 5"/>
          <p:cNvSpPr/>
          <p:nvPr userDrawn="1"/>
        </p:nvSpPr>
        <p:spPr>
          <a:xfrm rot="10800000" flipV="1">
            <a:off x="2127379" y="1666875"/>
            <a:ext cx="9245469" cy="4689475"/>
          </a:xfrm>
          <a:prstGeom prst="corner">
            <a:avLst>
              <a:gd name="adj1" fmla="val 600"/>
              <a:gd name="adj2" fmla="val 600"/>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28321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DD0E9E9-4D5F-48F0-84C3-A07FECD97DCE}" type="datetimeFigureOut">
              <a:rPr lang="fr-BE" smtClean="0"/>
              <a:t>13-06-22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0E3242CF-06A7-4EF7-B245-DAFB9E8672E6}" type="slidenum">
              <a:rPr lang="fr-BE" smtClean="0"/>
              <a:t>‹N°›</a:t>
            </a:fld>
            <a:endParaRPr lang="fr-BE"/>
          </a:p>
        </p:txBody>
      </p:sp>
      <p:sp>
        <p:nvSpPr>
          <p:cNvPr id="5" name="Forme en L 4"/>
          <p:cNvSpPr/>
          <p:nvPr userDrawn="1"/>
        </p:nvSpPr>
        <p:spPr>
          <a:xfrm rot="10800000" flipV="1">
            <a:off x="2127379" y="1666875"/>
            <a:ext cx="9245469" cy="4689475"/>
          </a:xfrm>
          <a:prstGeom prst="corner">
            <a:avLst>
              <a:gd name="adj1" fmla="val 600"/>
              <a:gd name="adj2" fmla="val 600"/>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2627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DD0E9E9-4D5F-48F0-84C3-A07FECD97DCE}" type="datetimeFigureOut">
              <a:rPr lang="fr-BE" smtClean="0"/>
              <a:t>13-06-22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0E3242CF-06A7-4EF7-B245-DAFB9E8672E6}" type="slidenum">
              <a:rPr lang="fr-BE" smtClean="0"/>
              <a:t>‹N°›</a:t>
            </a:fld>
            <a:endParaRPr lang="fr-BE"/>
          </a:p>
        </p:txBody>
      </p:sp>
      <p:sp>
        <p:nvSpPr>
          <p:cNvPr id="8" name="Forme en L 7"/>
          <p:cNvSpPr/>
          <p:nvPr userDrawn="1"/>
        </p:nvSpPr>
        <p:spPr>
          <a:xfrm rot="10800000" flipV="1">
            <a:off x="2127379" y="1666875"/>
            <a:ext cx="9245469" cy="4689475"/>
          </a:xfrm>
          <a:prstGeom prst="corner">
            <a:avLst>
              <a:gd name="adj1" fmla="val 600"/>
              <a:gd name="adj2" fmla="val 600"/>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32684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DD0E9E9-4D5F-48F0-84C3-A07FECD97DCE}" type="datetimeFigureOut">
              <a:rPr lang="fr-BE" smtClean="0"/>
              <a:t>13-06-22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0E3242CF-06A7-4EF7-B245-DAFB9E8672E6}" type="slidenum">
              <a:rPr lang="fr-BE" smtClean="0"/>
              <a:t>‹N°›</a:t>
            </a:fld>
            <a:endParaRPr lang="fr-BE"/>
          </a:p>
        </p:txBody>
      </p:sp>
      <p:sp>
        <p:nvSpPr>
          <p:cNvPr id="8" name="Forme en L 7"/>
          <p:cNvSpPr/>
          <p:nvPr userDrawn="1"/>
        </p:nvSpPr>
        <p:spPr>
          <a:xfrm rot="10800000" flipV="1">
            <a:off x="2127379" y="1666875"/>
            <a:ext cx="9245469" cy="4689475"/>
          </a:xfrm>
          <a:prstGeom prst="corner">
            <a:avLst>
              <a:gd name="adj1" fmla="val 600"/>
              <a:gd name="adj2" fmla="val 600"/>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29288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2192694" y="6356350"/>
            <a:ext cx="1388706" cy="365125"/>
          </a:xfrm>
          <a:prstGeom prst="rect">
            <a:avLst/>
          </a:prstGeom>
        </p:spPr>
        <p:txBody>
          <a:bodyPr vert="horz" lIns="91440" tIns="45720" rIns="91440" bIns="45720" rtlCol="0" anchor="ctr"/>
          <a:lstStyle>
            <a:lvl1pPr algn="l">
              <a:defRPr sz="1200">
                <a:solidFill>
                  <a:schemeClr val="tx1">
                    <a:tint val="75000"/>
                  </a:schemeClr>
                </a:solidFill>
                <a:latin typeface="Exo" panose="02000503000000000000" pitchFamily="50" charset="0"/>
              </a:defRPr>
            </a:lvl1pPr>
          </a:lstStyle>
          <a:p>
            <a:fld id="{7DD0E9E9-4D5F-48F0-84C3-A07FECD97DCE}" type="datetimeFigureOut">
              <a:rPr lang="fr-BE" smtClean="0"/>
              <a:pPr/>
              <a:t>13-06-22</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Exo" panose="02000503000000000000" pitchFamily="50" charset="0"/>
              </a:defRPr>
            </a:lvl1pPr>
          </a:lstStyle>
          <a:p>
            <a:endParaRPr lang="fr-BE"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Exo" panose="02000503000000000000" pitchFamily="50" charset="0"/>
              </a:defRPr>
            </a:lvl1pPr>
          </a:lstStyle>
          <a:p>
            <a:fld id="{0E3242CF-06A7-4EF7-B245-DAFB9E8672E6}" type="slidenum">
              <a:rPr lang="fr-BE" smtClean="0"/>
              <a:pPr/>
              <a:t>‹N°›</a:t>
            </a:fld>
            <a:endParaRPr lang="fr-BE"/>
          </a:p>
        </p:txBody>
      </p:sp>
      <p:pic>
        <p:nvPicPr>
          <p:cNvPr id="7" name="Imag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411" y="5572951"/>
            <a:ext cx="2030283" cy="1285049"/>
          </a:xfrm>
          <a:prstGeom prst="rect">
            <a:avLst/>
          </a:prstGeom>
        </p:spPr>
      </p:pic>
      <p:pic>
        <p:nvPicPr>
          <p:cNvPr id="17" name="Image 1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69168" y="281696"/>
            <a:ext cx="969264" cy="1385180"/>
          </a:xfrm>
          <a:prstGeom prst="rect">
            <a:avLst/>
          </a:prstGeom>
        </p:spPr>
      </p:pic>
    </p:spTree>
    <p:extLst>
      <p:ext uri="{BB962C8B-B14F-4D97-AF65-F5344CB8AC3E}">
        <p14:creationId xmlns:p14="http://schemas.microsoft.com/office/powerpoint/2010/main" val="1839653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Exo" panose="02000503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20949-109E-4E07-8D1F-CD7B58B93F37}" type="datetimeFigureOut">
              <a:rPr lang="fr-BE" smtClean="0"/>
              <a:t>13-06-22</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CCE74-8C2C-4FAF-B521-F46124CC681D}" type="slidenum">
              <a:rPr lang="fr-BE" smtClean="0"/>
              <a:t>‹N°›</a:t>
            </a:fld>
            <a:endParaRPr lang="fr-BE"/>
          </a:p>
        </p:txBody>
      </p:sp>
    </p:spTree>
    <p:extLst>
      <p:ext uri="{BB962C8B-B14F-4D97-AF65-F5344CB8AC3E}">
        <p14:creationId xmlns:p14="http://schemas.microsoft.com/office/powerpoint/2010/main" val="3884797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res.b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prevention.tuberculose@fares.b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fares.b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04897" y="3620038"/>
            <a:ext cx="9454272" cy="784814"/>
          </a:xfrm>
        </p:spPr>
        <p:txBody>
          <a:bodyPr>
            <a:normAutofit/>
          </a:bodyPr>
          <a:lstStyle/>
          <a:p>
            <a:pPr algn="l"/>
            <a:r>
              <a:rPr lang="fr-BE" sz="4000" b="1" dirty="0"/>
              <a:t>Séance d’information sur la tuberculose</a:t>
            </a:r>
          </a:p>
        </p:txBody>
      </p:sp>
      <p:pic>
        <p:nvPicPr>
          <p:cNvPr id="4" name="Picture 2" descr="Résultat de recherche d'images pour &quot;tuberculose blague&quot;"/>
          <p:cNvPicPr>
            <a:picLocks noChangeAspect="1" noChangeArrowheads="1"/>
          </p:cNvPicPr>
          <p:nvPr/>
        </p:nvPicPr>
        <p:blipFill rotWithShape="1">
          <a:blip r:embed="rId3">
            <a:extLst>
              <a:ext uri="{28A0092B-C50C-407E-A947-70E740481C1C}">
                <a14:useLocalDpi xmlns:a14="http://schemas.microsoft.com/office/drawing/2010/main" val="0"/>
              </a:ext>
            </a:extLst>
          </a:blip>
          <a:srcRect t="11435" b="11808"/>
          <a:stretch/>
        </p:blipFill>
        <p:spPr bwMode="auto">
          <a:xfrm>
            <a:off x="5041111" y="345612"/>
            <a:ext cx="4944242" cy="2530040"/>
          </a:xfrm>
          <a:prstGeom prst="rect">
            <a:avLst/>
          </a:prstGeom>
          <a:noFill/>
          <a:extLst>
            <a:ext uri="{909E8E84-426E-40DD-AFC4-6F175D3DCCD1}">
              <a14:hiddenFill xmlns:a14="http://schemas.microsoft.com/office/drawing/2010/main">
                <a:solidFill>
                  <a:srgbClr val="FFFFFF"/>
                </a:solidFill>
              </a14:hiddenFill>
            </a:ext>
          </a:extLst>
        </p:spPr>
      </p:pic>
      <p:sp>
        <p:nvSpPr>
          <p:cNvPr id="6" name="Sous-titre 5"/>
          <p:cNvSpPr>
            <a:spLocks noGrp="1"/>
          </p:cNvSpPr>
          <p:nvPr>
            <p:ph type="subTitle" idx="1"/>
          </p:nvPr>
        </p:nvSpPr>
        <p:spPr>
          <a:xfrm>
            <a:off x="1078713" y="4404852"/>
            <a:ext cx="8906640" cy="587475"/>
          </a:xfrm>
        </p:spPr>
        <p:txBody>
          <a:bodyPr/>
          <a:lstStyle/>
          <a:p>
            <a:endParaRPr lang="fr-BE" dirty="0"/>
          </a:p>
        </p:txBody>
      </p:sp>
    </p:spTree>
    <p:extLst>
      <p:ext uri="{BB962C8B-B14F-4D97-AF65-F5344CB8AC3E}">
        <p14:creationId xmlns:p14="http://schemas.microsoft.com/office/powerpoint/2010/main" val="231795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a:t>Symptômes de la tuberculose pulmonaire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54814161"/>
              </p:ext>
            </p:extLst>
          </p:nvPr>
        </p:nvGraphicFramePr>
        <p:xfrm>
          <a:off x="927678" y="1395046"/>
          <a:ext cx="5215214" cy="479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6461760" y="5498815"/>
            <a:ext cx="4573963" cy="646331"/>
          </a:xfrm>
          <a:prstGeom prst="rect">
            <a:avLst/>
          </a:prstGeom>
          <a:noFill/>
        </p:spPr>
        <p:txBody>
          <a:bodyPr wrap="square" rtlCol="0">
            <a:spAutoFit/>
          </a:bodyPr>
          <a:lstStyle/>
          <a:p>
            <a:r>
              <a:rPr lang="fr-BE" dirty="0"/>
              <a:t>NB: Chez les jeunes enfants, les symptômes peuvent être atypiques voire inexistants!</a:t>
            </a:r>
          </a:p>
        </p:txBody>
      </p:sp>
      <p:graphicFrame>
        <p:nvGraphicFramePr>
          <p:cNvPr id="5" name="Espace réservé du contenu 3"/>
          <p:cNvGraphicFramePr>
            <a:graphicFrameLocks/>
          </p:cNvGraphicFramePr>
          <p:nvPr>
            <p:extLst>
              <p:ext uri="{D42A27DB-BD31-4B8C-83A1-F6EECF244321}">
                <p14:modId xmlns:p14="http://schemas.microsoft.com/office/powerpoint/2010/main" val="3144246173"/>
              </p:ext>
            </p:extLst>
          </p:nvPr>
        </p:nvGraphicFramePr>
        <p:xfrm>
          <a:off x="6142892" y="1606751"/>
          <a:ext cx="4794739" cy="36803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41287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284246" cy="1298422"/>
          </a:xfrm>
        </p:spPr>
        <p:txBody>
          <a:bodyPr>
            <a:normAutofit/>
          </a:bodyPr>
          <a:lstStyle/>
          <a:p>
            <a:r>
              <a:rPr lang="fr-BE" sz="4000" b="1" dirty="0"/>
              <a:t>Comment diagnostiquer la tuberculose?</a:t>
            </a:r>
          </a:p>
        </p:txBody>
      </p:sp>
      <p:sp>
        <p:nvSpPr>
          <p:cNvPr id="3" name="Espace réservé du contenu 2"/>
          <p:cNvSpPr>
            <a:spLocks noGrp="1"/>
          </p:cNvSpPr>
          <p:nvPr>
            <p:ph idx="1"/>
          </p:nvPr>
        </p:nvSpPr>
        <p:spPr>
          <a:xfrm>
            <a:off x="838200" y="1825625"/>
            <a:ext cx="7239000" cy="4351338"/>
          </a:xfrm>
        </p:spPr>
        <p:txBody>
          <a:bodyPr/>
          <a:lstStyle/>
          <a:p>
            <a:r>
              <a:rPr lang="fr-BE" dirty="0">
                <a:latin typeface="+mn-lt"/>
              </a:rPr>
              <a:t>Le diagnostic repose sur plusieurs sources d’information:</a:t>
            </a:r>
          </a:p>
          <a:p>
            <a:pPr lvl="1">
              <a:buFont typeface="Wingdings" panose="05000000000000000000" pitchFamily="2" charset="2"/>
              <a:buChar char="ü"/>
            </a:pPr>
            <a:r>
              <a:rPr lang="fr-BE" dirty="0">
                <a:latin typeface="+mn-lt"/>
              </a:rPr>
              <a:t> Les symptômes</a:t>
            </a:r>
          </a:p>
          <a:p>
            <a:pPr lvl="1">
              <a:buFont typeface="Wingdings" panose="05000000000000000000" pitchFamily="2" charset="2"/>
              <a:buChar char="ü"/>
            </a:pPr>
            <a:r>
              <a:rPr lang="fr-BE" dirty="0">
                <a:latin typeface="+mn-lt"/>
              </a:rPr>
              <a:t> L’examen clinique</a:t>
            </a:r>
          </a:p>
          <a:p>
            <a:pPr lvl="1">
              <a:buFont typeface="Wingdings" panose="05000000000000000000" pitchFamily="2" charset="2"/>
              <a:buChar char="ü"/>
            </a:pPr>
            <a:r>
              <a:rPr lang="fr-BE" dirty="0">
                <a:latin typeface="+mn-lt"/>
              </a:rPr>
              <a:t> La radiographie et éventuellement le test tuberculinique (TCT)</a:t>
            </a:r>
          </a:p>
          <a:p>
            <a:pPr lvl="1">
              <a:buFont typeface="Wingdings" panose="05000000000000000000" pitchFamily="2" charset="2"/>
              <a:buChar char="ü"/>
            </a:pPr>
            <a:r>
              <a:rPr lang="fr-BE" dirty="0">
                <a:latin typeface="+mn-lt"/>
              </a:rPr>
              <a:t> La bactériologie (examen direct et la mise en culture des expectorations)</a:t>
            </a:r>
          </a:p>
          <a:p>
            <a:pPr lvl="1">
              <a:buFont typeface="Wingdings" panose="05000000000000000000" pitchFamily="2" charset="2"/>
              <a:buChar char="ü"/>
            </a:pPr>
            <a:endParaRPr lang="fr-BE" dirty="0">
              <a:latin typeface="+mn-lt"/>
            </a:endParaRPr>
          </a:p>
        </p:txBody>
      </p:sp>
      <p:pic>
        <p:nvPicPr>
          <p:cNvPr id="4" name="Image 3"/>
          <p:cNvPicPr>
            <a:picLocks noChangeAspect="1"/>
          </p:cNvPicPr>
          <p:nvPr/>
        </p:nvPicPr>
        <p:blipFill>
          <a:blip r:embed="rId3"/>
          <a:stretch>
            <a:fillRect/>
          </a:stretch>
        </p:blipFill>
        <p:spPr>
          <a:xfrm>
            <a:off x="8427720" y="2220277"/>
            <a:ext cx="2508885" cy="2798372"/>
          </a:xfrm>
          <a:prstGeom prst="rect">
            <a:avLst/>
          </a:prstGeom>
        </p:spPr>
      </p:pic>
    </p:spTree>
    <p:extLst>
      <p:ext uri="{BB962C8B-B14F-4D97-AF65-F5344CB8AC3E}">
        <p14:creationId xmlns:p14="http://schemas.microsoft.com/office/powerpoint/2010/main" val="384333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t>Peut-on guérir de la tuberculose?</a:t>
            </a: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8913" y="1775015"/>
            <a:ext cx="1812209" cy="1812209"/>
          </a:xfrm>
          <a:prstGeom prst="rect">
            <a:avLst/>
          </a:prstGeom>
        </p:spPr>
      </p:pic>
      <p:sp>
        <p:nvSpPr>
          <p:cNvPr id="5" name="Espace réservé du contenu 2"/>
          <p:cNvSpPr txBox="1">
            <a:spLocks/>
          </p:cNvSpPr>
          <p:nvPr/>
        </p:nvSpPr>
        <p:spPr>
          <a:xfrm>
            <a:off x="4382599" y="2070447"/>
            <a:ext cx="6736374" cy="1225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BE" sz="3200" dirty="0">
                <a:latin typeface="+mn-lt"/>
              </a:rPr>
              <a:t>Il existe un traitement comprenant plusieurs antibiotiques</a:t>
            </a:r>
          </a:p>
          <a:p>
            <a:pPr marL="0" indent="0">
              <a:buFont typeface="Arial" panose="020B0604020202020204" pitchFamily="34" charset="0"/>
              <a:buNone/>
            </a:pPr>
            <a:endParaRPr lang="fr-BE" sz="5400" dirty="0"/>
          </a:p>
          <a:p>
            <a:pPr marL="0" indent="0">
              <a:buFont typeface="Arial" panose="020B0604020202020204" pitchFamily="34" charset="0"/>
              <a:buNone/>
            </a:pPr>
            <a:endParaRPr lang="fr-BE" sz="5400" dirty="0"/>
          </a:p>
          <a:p>
            <a:pPr marL="0" indent="0">
              <a:buFont typeface="Arial" panose="020B0604020202020204" pitchFamily="34" charset="0"/>
              <a:buNone/>
            </a:pPr>
            <a:endParaRPr lang="fr-BE" sz="5400" dirty="0"/>
          </a:p>
          <a:p>
            <a:pPr marL="0" indent="0">
              <a:buFont typeface="Arial" panose="020B0604020202020204" pitchFamily="34" charset="0"/>
              <a:buNone/>
            </a:pPr>
            <a:endParaRPr lang="fr-BE" sz="5400" dirty="0"/>
          </a:p>
          <a:p>
            <a:pPr lvl="1"/>
            <a:endParaRPr lang="fr-BE" sz="4800" dirty="0"/>
          </a:p>
          <a:p>
            <a:pPr lvl="1"/>
            <a:endParaRPr lang="fr-BE" sz="4800" dirty="0"/>
          </a:p>
          <a:p>
            <a:pPr lvl="1"/>
            <a:endParaRPr lang="fr-BE" sz="4800" dirty="0"/>
          </a:p>
        </p:txBody>
      </p:sp>
      <p:pic>
        <p:nvPicPr>
          <p:cNvPr id="6" name="Imag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734733" y="2592934"/>
            <a:ext cx="1474042" cy="137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55946" y="4129549"/>
            <a:ext cx="2426653" cy="18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2"/>
          <p:cNvSpPr txBox="1">
            <a:spLocks/>
          </p:cNvSpPr>
          <p:nvPr/>
        </p:nvSpPr>
        <p:spPr>
          <a:xfrm>
            <a:off x="4918457" y="4198679"/>
            <a:ext cx="6024846" cy="19865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3200" dirty="0">
                <a:latin typeface="+mn-lt"/>
              </a:rPr>
              <a:t>Traitement long (min 6 mois)</a:t>
            </a:r>
          </a:p>
          <a:p>
            <a:r>
              <a:rPr lang="fr-BE" sz="3200" dirty="0">
                <a:latin typeface="+mn-lt"/>
              </a:rPr>
              <a:t>Efficace s’il est pris correctement</a:t>
            </a:r>
          </a:p>
          <a:p>
            <a:r>
              <a:rPr lang="fr-BE" sz="3200" dirty="0">
                <a:latin typeface="+mn-lt"/>
              </a:rPr>
              <a:t>Gratuit en Belgique</a:t>
            </a:r>
          </a:p>
          <a:p>
            <a:endParaRPr lang="fr-BE" sz="5400" dirty="0"/>
          </a:p>
          <a:p>
            <a:pPr marL="0" indent="0">
              <a:buFont typeface="Arial" panose="020B0604020202020204" pitchFamily="34" charset="0"/>
              <a:buNone/>
            </a:pPr>
            <a:endParaRPr lang="fr-BE" sz="5400" dirty="0"/>
          </a:p>
          <a:p>
            <a:pPr marL="0" indent="0">
              <a:buFont typeface="Arial" panose="020B0604020202020204" pitchFamily="34" charset="0"/>
              <a:buNone/>
            </a:pPr>
            <a:endParaRPr lang="fr-BE" sz="5400" dirty="0"/>
          </a:p>
          <a:p>
            <a:pPr marL="0" indent="0">
              <a:buFont typeface="Arial" panose="020B0604020202020204" pitchFamily="34" charset="0"/>
              <a:buNone/>
            </a:pPr>
            <a:endParaRPr lang="fr-BE" sz="5400" dirty="0"/>
          </a:p>
          <a:p>
            <a:pPr lvl="1"/>
            <a:endParaRPr lang="fr-BE" sz="4800" dirty="0"/>
          </a:p>
          <a:p>
            <a:pPr lvl="1"/>
            <a:endParaRPr lang="fr-BE" sz="4800" dirty="0"/>
          </a:p>
          <a:p>
            <a:pPr lvl="1"/>
            <a:endParaRPr lang="fr-BE" sz="4800" dirty="0"/>
          </a:p>
        </p:txBody>
      </p:sp>
    </p:spTree>
    <p:extLst>
      <p:ext uri="{BB962C8B-B14F-4D97-AF65-F5344CB8AC3E}">
        <p14:creationId xmlns:p14="http://schemas.microsoft.com/office/powerpoint/2010/main" val="194469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a:t>Quand réaliser un dépistage des contacts?</a:t>
            </a:r>
          </a:p>
        </p:txBody>
      </p:sp>
      <p:sp>
        <p:nvSpPr>
          <p:cNvPr id="3" name="Espace réservé du contenu 2"/>
          <p:cNvSpPr>
            <a:spLocks noGrp="1"/>
          </p:cNvSpPr>
          <p:nvPr>
            <p:ph idx="1"/>
          </p:nvPr>
        </p:nvSpPr>
        <p:spPr>
          <a:xfrm>
            <a:off x="838200" y="1825625"/>
            <a:ext cx="9753600" cy="4351338"/>
          </a:xfrm>
        </p:spPr>
        <p:txBody>
          <a:bodyPr/>
          <a:lstStyle/>
          <a:p>
            <a:r>
              <a:rPr lang="fr-BE" dirty="0">
                <a:latin typeface="+mn-lt"/>
              </a:rPr>
              <a:t>Si la tuberculose est </a:t>
            </a:r>
            <a:r>
              <a:rPr lang="fr-BE" b="1" u="sng" dirty="0">
                <a:solidFill>
                  <a:schemeClr val="accent2"/>
                </a:solidFill>
                <a:latin typeface="+mn-lt"/>
              </a:rPr>
              <a:t>contagieuse</a:t>
            </a:r>
            <a:r>
              <a:rPr lang="fr-BE" dirty="0">
                <a:latin typeface="+mn-lt"/>
              </a:rPr>
              <a:t>, un dépistage sera réalisé parmi les contacts du malade</a:t>
            </a:r>
          </a:p>
          <a:p>
            <a:r>
              <a:rPr lang="fr-BE" dirty="0">
                <a:latin typeface="+mn-lt"/>
              </a:rPr>
              <a:t>Les personnes à dépister sont ciblées en fonction de différents critères:</a:t>
            </a:r>
          </a:p>
          <a:p>
            <a:pPr lvl="1"/>
            <a:r>
              <a:rPr lang="fr-FR" dirty="0">
                <a:latin typeface="+mn-lt"/>
              </a:rPr>
              <a:t>Etroitesse/fréquence des contacts</a:t>
            </a:r>
          </a:p>
          <a:p>
            <a:pPr lvl="1"/>
            <a:r>
              <a:rPr lang="fr-FR" dirty="0">
                <a:latin typeface="+mn-lt"/>
              </a:rPr>
              <a:t>Degré de contagiosité du cas de tuberculose (ED+ ou ED-)</a:t>
            </a:r>
          </a:p>
          <a:p>
            <a:pPr lvl="1"/>
            <a:r>
              <a:rPr lang="fr-FR" dirty="0">
                <a:latin typeface="+mn-lt"/>
              </a:rPr>
              <a:t>Vulnérabilité des contacts potentiels (jeunes enfants, immunosuppression)</a:t>
            </a:r>
            <a:endParaRPr lang="fr-BE" dirty="0">
              <a:latin typeface="+mn-lt"/>
            </a:endParaRPr>
          </a:p>
          <a:p>
            <a:endParaRPr lang="fr-BE" dirty="0">
              <a:latin typeface="+mn-lt"/>
            </a:endParaRPr>
          </a:p>
          <a:p>
            <a:endParaRPr lang="fr-BE" dirty="0">
              <a:latin typeface="+mn-lt"/>
            </a:endParaRPr>
          </a:p>
        </p:txBody>
      </p:sp>
      <p:graphicFrame>
        <p:nvGraphicFramePr>
          <p:cNvPr id="4" name="Diagram 5"/>
          <p:cNvGraphicFramePr/>
          <p:nvPr>
            <p:extLst>
              <p:ext uri="{D42A27DB-BD31-4B8C-83A1-F6EECF244321}">
                <p14:modId xmlns:p14="http://schemas.microsoft.com/office/powerpoint/2010/main" val="3153976351"/>
              </p:ext>
            </p:extLst>
          </p:nvPr>
        </p:nvGraphicFramePr>
        <p:xfrm>
          <a:off x="7940040" y="3804019"/>
          <a:ext cx="4632960" cy="2692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819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61112"/>
            <a:ext cx="10515600" cy="1325563"/>
          </a:xfrm>
        </p:spPr>
        <p:txBody>
          <a:bodyPr/>
          <a:lstStyle/>
          <a:p>
            <a:r>
              <a:rPr lang="fr-BE" b="1" dirty="0"/>
              <a:t>En quoi consiste le dépistage?</a:t>
            </a:r>
          </a:p>
        </p:txBody>
      </p:sp>
      <p:pic>
        <p:nvPicPr>
          <p:cNvPr id="4" name="Picture 7" descr="intraderm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964" y="2580775"/>
            <a:ext cx="3362955" cy="226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l="7826"/>
          <a:stretch/>
        </p:blipFill>
        <p:spPr>
          <a:xfrm>
            <a:off x="6532592" y="2580775"/>
            <a:ext cx="3494647" cy="2262765"/>
          </a:xfrm>
          <a:prstGeom prst="rect">
            <a:avLst/>
          </a:prstGeom>
        </p:spPr>
      </p:pic>
      <p:sp>
        <p:nvSpPr>
          <p:cNvPr id="6" name="Espace réservé du contenu 2"/>
          <p:cNvSpPr txBox="1">
            <a:spLocks/>
          </p:cNvSpPr>
          <p:nvPr/>
        </p:nvSpPr>
        <p:spPr>
          <a:xfrm>
            <a:off x="422787" y="1554364"/>
            <a:ext cx="4975123" cy="1269824"/>
          </a:xfrm>
          <a:prstGeom prst="rect">
            <a:avLst/>
          </a:prstGeom>
        </p:spPr>
        <p:txBody>
          <a:bodyPr vert="horz" lIns="203654" tIns="101827" rIns="203654" bIns="101827" rtlCol="0">
            <a:normAutofit/>
          </a:bodyPr>
          <a:lst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ctr">
              <a:buNone/>
            </a:pPr>
            <a:r>
              <a:rPr lang="fr-BE" sz="2900" dirty="0">
                <a:solidFill>
                  <a:schemeClr val="accent2"/>
                </a:solidFill>
              </a:rPr>
              <a:t>Intradermo-réaction ou </a:t>
            </a:r>
            <a:r>
              <a:rPr lang="fr-BE" sz="2900" b="1" dirty="0">
                <a:solidFill>
                  <a:schemeClr val="accent2"/>
                </a:solidFill>
              </a:rPr>
              <a:t>test cutané tuberculinique </a:t>
            </a:r>
            <a:r>
              <a:rPr lang="fr-BE" sz="2900" dirty="0">
                <a:solidFill>
                  <a:schemeClr val="accent2"/>
                </a:solidFill>
              </a:rPr>
              <a:t>(</a:t>
            </a:r>
            <a:r>
              <a:rPr lang="fr-BE" sz="2900" b="1" dirty="0">
                <a:solidFill>
                  <a:schemeClr val="accent2"/>
                </a:solidFill>
              </a:rPr>
              <a:t>TCT</a:t>
            </a:r>
            <a:r>
              <a:rPr lang="fr-BE" sz="2900" dirty="0">
                <a:solidFill>
                  <a:schemeClr val="accent2"/>
                </a:solidFill>
              </a:rPr>
              <a:t>) </a:t>
            </a:r>
          </a:p>
          <a:p>
            <a:pPr lvl="1" algn="ctr"/>
            <a:endParaRPr lang="fr-BE" sz="3000" dirty="0">
              <a:solidFill>
                <a:schemeClr val="bg1">
                  <a:lumMod val="50000"/>
                </a:schemeClr>
              </a:solidFill>
            </a:endParaRPr>
          </a:p>
        </p:txBody>
      </p:sp>
      <p:sp>
        <p:nvSpPr>
          <p:cNvPr id="7" name="Espace réservé du contenu 2"/>
          <p:cNvSpPr txBox="1">
            <a:spLocks/>
          </p:cNvSpPr>
          <p:nvPr/>
        </p:nvSpPr>
        <p:spPr>
          <a:xfrm>
            <a:off x="6151087" y="1788999"/>
            <a:ext cx="4313178" cy="1016613"/>
          </a:xfrm>
          <a:prstGeom prst="rect">
            <a:avLst/>
          </a:prstGeom>
        </p:spPr>
        <p:txBody>
          <a:bodyPr vert="horz" lIns="203654" tIns="101827" rIns="203654" bIns="101827" rtlCol="0">
            <a:normAutofit/>
          </a:bodyPr>
          <a:lst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buNone/>
            </a:pPr>
            <a:r>
              <a:rPr lang="fr-BE" sz="3200" dirty="0">
                <a:solidFill>
                  <a:schemeClr val="accent2"/>
                </a:solidFill>
              </a:rPr>
              <a:t>Par </a:t>
            </a:r>
            <a:r>
              <a:rPr lang="fr-BE" sz="3200" b="1" dirty="0">
                <a:solidFill>
                  <a:schemeClr val="accent2"/>
                </a:solidFill>
              </a:rPr>
              <a:t>radiographie (RX)</a:t>
            </a:r>
          </a:p>
          <a:p>
            <a:pPr lvl="1"/>
            <a:endParaRPr lang="fr-BE" sz="3000" dirty="0">
              <a:solidFill>
                <a:schemeClr val="bg1">
                  <a:lumMod val="50000"/>
                </a:schemeClr>
              </a:solidFill>
            </a:endParaRPr>
          </a:p>
        </p:txBody>
      </p:sp>
      <p:sp>
        <p:nvSpPr>
          <p:cNvPr id="11" name="ZoneTexte 10"/>
          <p:cNvSpPr txBox="1"/>
          <p:nvPr/>
        </p:nvSpPr>
        <p:spPr>
          <a:xfrm>
            <a:off x="1423074" y="5237416"/>
            <a:ext cx="3549445" cy="415498"/>
          </a:xfrm>
          <a:prstGeom prst="rect">
            <a:avLst/>
          </a:prstGeom>
          <a:noFill/>
        </p:spPr>
        <p:txBody>
          <a:bodyPr wrap="square" rtlCol="0">
            <a:spAutoFit/>
          </a:bodyPr>
          <a:lstStyle/>
          <a:p>
            <a:r>
              <a:rPr lang="fr-BE" sz="2100" dirty="0">
                <a:solidFill>
                  <a:srgbClr val="FF0000"/>
                </a:solidFill>
              </a:rPr>
              <a:t>Organisé à l’école</a:t>
            </a:r>
            <a:endParaRPr lang="fr-BE" sz="2100" strike="sngStrike" dirty="0">
              <a:solidFill>
                <a:srgbClr val="FF0000"/>
              </a:solidFill>
            </a:endParaRPr>
          </a:p>
        </p:txBody>
      </p:sp>
      <p:sp>
        <p:nvSpPr>
          <p:cNvPr id="16" name="ZoneTexte 15"/>
          <p:cNvSpPr txBox="1"/>
          <p:nvPr/>
        </p:nvSpPr>
        <p:spPr>
          <a:xfrm>
            <a:off x="6347299" y="5075833"/>
            <a:ext cx="3865234" cy="738664"/>
          </a:xfrm>
          <a:prstGeom prst="rect">
            <a:avLst/>
          </a:prstGeom>
          <a:noFill/>
        </p:spPr>
        <p:txBody>
          <a:bodyPr wrap="square" rtlCol="0">
            <a:spAutoFit/>
          </a:bodyPr>
          <a:lstStyle/>
          <a:p>
            <a:pPr algn="ctr"/>
            <a:r>
              <a:rPr lang="fr-BE" sz="2100" dirty="0">
                <a:solidFill>
                  <a:srgbClr val="FF0000"/>
                </a:solidFill>
              </a:rPr>
              <a:t>Dans le secteur curatif ou au dispensaire du FARES à Bruxelles</a:t>
            </a:r>
          </a:p>
        </p:txBody>
      </p:sp>
      <p:sp>
        <p:nvSpPr>
          <p:cNvPr id="3" name="ZoneTexte 2"/>
          <p:cNvSpPr txBox="1"/>
          <p:nvPr/>
        </p:nvSpPr>
        <p:spPr>
          <a:xfrm>
            <a:off x="5111860" y="3497633"/>
            <a:ext cx="1123481" cy="461665"/>
          </a:xfrm>
          <a:prstGeom prst="rect">
            <a:avLst/>
          </a:prstGeom>
          <a:noFill/>
        </p:spPr>
        <p:txBody>
          <a:bodyPr wrap="square" rtlCol="0">
            <a:spAutoFit/>
          </a:bodyPr>
          <a:lstStyle/>
          <a:p>
            <a:r>
              <a:rPr lang="fr-BE" sz="2400" dirty="0"/>
              <a:t>et/ou</a:t>
            </a:r>
          </a:p>
        </p:txBody>
      </p:sp>
    </p:spTree>
    <p:extLst>
      <p:ext uri="{BB962C8B-B14F-4D97-AF65-F5344CB8AC3E}">
        <p14:creationId xmlns:p14="http://schemas.microsoft.com/office/powerpoint/2010/main" val="360319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a:t>Le test cutané tuberculinique (= TCT ou ID)</a:t>
            </a:r>
          </a:p>
        </p:txBody>
      </p:sp>
      <p:sp>
        <p:nvSpPr>
          <p:cNvPr id="3" name="Espace réservé du contenu 2"/>
          <p:cNvSpPr>
            <a:spLocks noGrp="1"/>
          </p:cNvSpPr>
          <p:nvPr>
            <p:ph idx="1"/>
          </p:nvPr>
        </p:nvSpPr>
        <p:spPr>
          <a:xfrm>
            <a:off x="838200" y="1924777"/>
            <a:ext cx="7243916" cy="3837490"/>
          </a:xfrm>
        </p:spPr>
        <p:txBody>
          <a:bodyPr>
            <a:normAutofit lnSpcReduction="10000"/>
          </a:bodyPr>
          <a:lstStyle/>
          <a:p>
            <a:pPr marL="285750" indent="-285750"/>
            <a:r>
              <a:rPr lang="fr-BE" b="1" dirty="0">
                <a:latin typeface="+mn-lt"/>
              </a:rPr>
              <a:t>Injection</a:t>
            </a:r>
            <a:r>
              <a:rPr lang="fr-BE" dirty="0">
                <a:latin typeface="+mn-lt"/>
              </a:rPr>
              <a:t> d’une petite quantité de tuberculine en intradermique dans l’avant bras</a:t>
            </a:r>
          </a:p>
          <a:p>
            <a:pPr marL="285750" indent="-285750"/>
            <a:r>
              <a:rPr lang="fr-BE" dirty="0">
                <a:latin typeface="+mn-lt"/>
              </a:rPr>
              <a:t>A réaliser </a:t>
            </a:r>
            <a:r>
              <a:rPr lang="fr-BE" b="1" dirty="0">
                <a:latin typeface="+mn-lt"/>
              </a:rPr>
              <a:t>juste après le dernier contact </a:t>
            </a:r>
            <a:r>
              <a:rPr lang="fr-BE" dirty="0">
                <a:latin typeface="+mn-lt"/>
              </a:rPr>
              <a:t>puis </a:t>
            </a:r>
            <a:r>
              <a:rPr lang="fr-BE" b="1" dirty="0">
                <a:latin typeface="+mn-lt"/>
              </a:rPr>
              <a:t>répété 2 mois plus tard</a:t>
            </a:r>
            <a:endParaRPr lang="fr-BE" sz="2000" dirty="0">
              <a:latin typeface="+mn-lt"/>
            </a:endParaRPr>
          </a:p>
          <a:p>
            <a:r>
              <a:rPr lang="fr-BE" dirty="0">
                <a:latin typeface="+mn-lt"/>
              </a:rPr>
              <a:t>Produit </a:t>
            </a:r>
            <a:r>
              <a:rPr lang="fr-BE" b="1" dirty="0">
                <a:latin typeface="+mn-lt"/>
              </a:rPr>
              <a:t>sans danger</a:t>
            </a:r>
            <a:r>
              <a:rPr lang="fr-BE" dirty="0">
                <a:latin typeface="+mn-lt"/>
              </a:rPr>
              <a:t>, peut être réalisé à tout âge</a:t>
            </a:r>
          </a:p>
          <a:p>
            <a:r>
              <a:rPr lang="fr-BE" dirty="0">
                <a:latin typeface="+mn-lt"/>
              </a:rPr>
              <a:t>Le vaccin BCG n’est pas une contre-indication</a:t>
            </a:r>
          </a:p>
          <a:p>
            <a:r>
              <a:rPr lang="fr-BE" b="1" dirty="0">
                <a:latin typeface="+mn-lt"/>
              </a:rPr>
              <a:t>Lecture</a:t>
            </a:r>
            <a:r>
              <a:rPr lang="fr-BE" dirty="0">
                <a:latin typeface="+mn-lt"/>
              </a:rPr>
              <a:t> du test 3 à 5 jours plus tard par un professionnel de santé</a:t>
            </a:r>
          </a:p>
          <a:p>
            <a:endParaRPr lang="fr-BE" dirty="0"/>
          </a:p>
        </p:txBody>
      </p:sp>
      <p:pic>
        <p:nvPicPr>
          <p:cNvPr id="15" name="Image 14"/>
          <p:cNvPicPr>
            <a:picLocks noChangeAspect="1"/>
          </p:cNvPicPr>
          <p:nvPr/>
        </p:nvPicPr>
        <p:blipFill>
          <a:blip r:embed="rId3"/>
          <a:stretch>
            <a:fillRect/>
          </a:stretch>
        </p:blipFill>
        <p:spPr>
          <a:xfrm>
            <a:off x="8287825" y="2061394"/>
            <a:ext cx="2695575" cy="1771650"/>
          </a:xfrm>
          <a:prstGeom prst="rect">
            <a:avLst/>
          </a:prstGeom>
        </p:spPr>
      </p:pic>
      <p:pic>
        <p:nvPicPr>
          <p:cNvPr id="7" name="Image 4"/>
          <p:cNvPicPr>
            <a:picLocks noChangeAspect="1"/>
          </p:cNvPicPr>
          <p:nvPr/>
        </p:nvPicPr>
        <p:blipFill rotWithShape="1">
          <a:blip r:embed="rId4" cstate="print">
            <a:extLst>
              <a:ext uri="{28A0092B-C50C-407E-A947-70E740481C1C}">
                <a14:useLocalDpi xmlns:a14="http://schemas.microsoft.com/office/drawing/2010/main" val="0"/>
              </a:ext>
            </a:extLst>
          </a:blip>
          <a:srcRect l="557"/>
          <a:stretch/>
        </p:blipFill>
        <p:spPr bwMode="auto">
          <a:xfrm>
            <a:off x="8287825" y="4203750"/>
            <a:ext cx="2695575" cy="15585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11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t>Résultat du TCT et suivi</a:t>
            </a:r>
            <a:endParaRPr lang="fr-BE" dirty="0"/>
          </a:p>
        </p:txBody>
      </p:sp>
      <p:graphicFrame>
        <p:nvGraphicFramePr>
          <p:cNvPr id="7" name="Espace réservé du contenu 3"/>
          <p:cNvGraphicFramePr>
            <a:graphicFrameLocks/>
          </p:cNvGraphicFramePr>
          <p:nvPr>
            <p:extLst>
              <p:ext uri="{D42A27DB-BD31-4B8C-83A1-F6EECF244321}">
                <p14:modId xmlns:p14="http://schemas.microsoft.com/office/powerpoint/2010/main" val="2669835783"/>
              </p:ext>
            </p:extLst>
          </p:nvPr>
        </p:nvGraphicFramePr>
        <p:xfrm>
          <a:off x="838199" y="1612030"/>
          <a:ext cx="10146324" cy="4542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6269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a:t>La radiographie (=RX)</a:t>
            </a:r>
          </a:p>
        </p:txBody>
      </p:sp>
      <p:sp>
        <p:nvSpPr>
          <p:cNvPr id="3" name="Espace réservé du contenu 2"/>
          <p:cNvSpPr>
            <a:spLocks noGrp="1"/>
          </p:cNvSpPr>
          <p:nvPr>
            <p:ph idx="1"/>
          </p:nvPr>
        </p:nvSpPr>
        <p:spPr>
          <a:xfrm>
            <a:off x="838201" y="1825625"/>
            <a:ext cx="7243916" cy="4028624"/>
          </a:xfrm>
        </p:spPr>
        <p:txBody>
          <a:bodyPr>
            <a:normAutofit/>
          </a:bodyPr>
          <a:lstStyle/>
          <a:p>
            <a:pPr marL="285750" indent="-285750"/>
            <a:r>
              <a:rPr lang="fr-BE" dirty="0">
                <a:latin typeface="+mn-lt"/>
              </a:rPr>
              <a:t>Dans quels cas?</a:t>
            </a:r>
          </a:p>
          <a:p>
            <a:pPr marL="742950" lvl="1" indent="-285750"/>
            <a:r>
              <a:rPr lang="fr-BE" dirty="0">
                <a:latin typeface="+mn-lt"/>
              </a:rPr>
              <a:t>Si antécédents de tuberculose ou de TCT +</a:t>
            </a:r>
          </a:p>
          <a:p>
            <a:pPr marL="742950" lvl="1" indent="-285750"/>
            <a:r>
              <a:rPr lang="fr-BE" dirty="0">
                <a:latin typeface="+mn-lt"/>
              </a:rPr>
              <a:t>Si TCT réalisé est positif</a:t>
            </a:r>
          </a:p>
          <a:p>
            <a:pPr marL="285750" indent="-285750"/>
            <a:r>
              <a:rPr lang="fr-BE" dirty="0">
                <a:latin typeface="+mn-lt"/>
              </a:rPr>
              <a:t>Permet d’exclure la tuberculose-maladie</a:t>
            </a:r>
          </a:p>
          <a:p>
            <a:pPr marL="285750" indent="-285750"/>
            <a:r>
              <a:rPr lang="fr-BE" dirty="0">
                <a:solidFill>
                  <a:srgbClr val="FF0000"/>
                </a:solidFill>
                <a:latin typeface="+mn-lt"/>
              </a:rPr>
              <a:t>A réaliser dans le curatif ou au dispensaire FARES à Bruxelles</a:t>
            </a:r>
          </a:p>
          <a:p>
            <a:endParaRPr lang="fr-BE"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904" y="1825625"/>
            <a:ext cx="3087152" cy="3768653"/>
          </a:xfrm>
          <a:prstGeom prst="rect">
            <a:avLst/>
          </a:prstGeom>
        </p:spPr>
      </p:pic>
    </p:spTree>
    <p:extLst>
      <p:ext uri="{BB962C8B-B14F-4D97-AF65-F5344CB8AC3E}">
        <p14:creationId xmlns:p14="http://schemas.microsoft.com/office/powerpoint/2010/main" val="3443959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200" b="1" dirty="0"/>
              <a:t>En fonction des résultats ID et/ou RX, 3 possibilités</a:t>
            </a:r>
            <a:endParaRPr lang="fr-BE" sz="1800" b="1" dirty="0"/>
          </a:p>
        </p:txBody>
      </p:sp>
      <p:sp>
        <p:nvSpPr>
          <p:cNvPr id="8" name="Espace réservé du contenu 7"/>
          <p:cNvSpPr>
            <a:spLocks noGrp="1"/>
          </p:cNvSpPr>
          <p:nvPr>
            <p:ph idx="1"/>
          </p:nvPr>
        </p:nvSpPr>
        <p:spPr>
          <a:xfrm>
            <a:off x="838200" y="1825625"/>
            <a:ext cx="9957619" cy="3936078"/>
          </a:xfrm>
        </p:spPr>
        <p:txBody>
          <a:bodyPr/>
          <a:lstStyle/>
          <a:p>
            <a:pPr marL="914400" lvl="2" indent="0">
              <a:buNone/>
            </a:pPr>
            <a:endParaRPr lang="fr-BE" dirty="0">
              <a:latin typeface="+mn-lt"/>
            </a:endParaRPr>
          </a:p>
        </p:txBody>
      </p:sp>
      <p:graphicFrame>
        <p:nvGraphicFramePr>
          <p:cNvPr id="10" name="Espace réservé du contenu 3"/>
          <p:cNvGraphicFramePr>
            <a:graphicFrameLocks/>
          </p:cNvGraphicFramePr>
          <p:nvPr>
            <p:extLst>
              <p:ext uri="{D42A27DB-BD31-4B8C-83A1-F6EECF244321}">
                <p14:modId xmlns:p14="http://schemas.microsoft.com/office/powerpoint/2010/main" val="601357917"/>
              </p:ext>
            </p:extLst>
          </p:nvPr>
        </p:nvGraphicFramePr>
        <p:xfrm>
          <a:off x="441960" y="1402080"/>
          <a:ext cx="11231880" cy="4968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9712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t>Cas spécial: recherche contaminateur</a:t>
            </a:r>
          </a:p>
        </p:txBody>
      </p:sp>
      <p:sp>
        <p:nvSpPr>
          <p:cNvPr id="3" name="Espace réservé du contenu 2"/>
          <p:cNvSpPr>
            <a:spLocks noGrp="1"/>
          </p:cNvSpPr>
          <p:nvPr>
            <p:ph idx="1"/>
          </p:nvPr>
        </p:nvSpPr>
        <p:spPr/>
        <p:txBody>
          <a:bodyPr/>
          <a:lstStyle/>
          <a:p>
            <a:r>
              <a:rPr lang="fr-BE" dirty="0">
                <a:latin typeface="+mn-lt"/>
              </a:rPr>
              <a:t>Lorsqu’un jeune enfant développe une tuberculose (ou un TCT positif), on cherche à trouver la personne qui l’a potentiellement contaminée</a:t>
            </a:r>
          </a:p>
          <a:p>
            <a:r>
              <a:rPr lang="fr-BE" dirty="0">
                <a:latin typeface="+mn-lt"/>
              </a:rPr>
              <a:t>= recherche de contaminateur</a:t>
            </a:r>
          </a:p>
          <a:p>
            <a:r>
              <a:rPr lang="fr-BE" dirty="0">
                <a:latin typeface="+mn-lt"/>
              </a:rPr>
              <a:t>Cibler le cercle familial ou entourage proche</a:t>
            </a:r>
          </a:p>
          <a:p>
            <a:r>
              <a:rPr lang="fr-BE" dirty="0">
                <a:latin typeface="+mn-lt"/>
              </a:rPr>
              <a:t>Stratégie  </a:t>
            </a:r>
          </a:p>
          <a:p>
            <a:pPr lvl="1"/>
            <a:r>
              <a:rPr lang="fr-BE" sz="2800" dirty="0">
                <a:latin typeface="+mn-lt"/>
                <a:sym typeface="Symbol" pitchFamily="18" charset="2"/>
              </a:rPr>
              <a:t></a:t>
            </a:r>
            <a:r>
              <a:rPr lang="fr-BE" dirty="0">
                <a:latin typeface="+mn-lt"/>
              </a:rPr>
              <a:t>15 ans : TCT</a:t>
            </a:r>
          </a:p>
          <a:p>
            <a:pPr lvl="1"/>
            <a:r>
              <a:rPr lang="fr-BE" dirty="0">
                <a:latin typeface="+mn-lt"/>
              </a:rPr>
              <a:t>&gt;15 ans : RX </a:t>
            </a:r>
          </a:p>
        </p:txBody>
      </p:sp>
      <p:pic>
        <p:nvPicPr>
          <p:cNvPr id="133123" name="Picture 3" descr="C:\Documents and Settings\maryse.wanlin\Local Settings\Temporary Internet Files\Content.IE5\YHTE0Q9B\MP900448663[1].jpg"/>
          <p:cNvPicPr>
            <a:picLocks noChangeAspect="1" noChangeArrowheads="1"/>
          </p:cNvPicPr>
          <p:nvPr/>
        </p:nvPicPr>
        <p:blipFill>
          <a:blip r:embed="rId3" cstate="print"/>
          <a:srcRect/>
          <a:stretch>
            <a:fillRect/>
          </a:stretch>
        </p:blipFill>
        <p:spPr bwMode="auto">
          <a:xfrm>
            <a:off x="8337332" y="3696929"/>
            <a:ext cx="1866744" cy="2480034"/>
          </a:xfrm>
          <a:prstGeom prst="rect">
            <a:avLst/>
          </a:prstGeom>
          <a:noFill/>
        </p:spPr>
      </p:pic>
    </p:spTree>
    <p:extLst>
      <p:ext uri="{BB962C8B-B14F-4D97-AF65-F5344CB8AC3E}">
        <p14:creationId xmlns:p14="http://schemas.microsoft.com/office/powerpoint/2010/main" val="2767929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82650"/>
          </a:xfrm>
        </p:spPr>
        <p:txBody>
          <a:bodyPr/>
          <a:lstStyle/>
          <a:p>
            <a:r>
              <a:rPr lang="fr-BE" dirty="0">
                <a:solidFill>
                  <a:srgbClr val="FF0000"/>
                </a:solidFill>
                <a:latin typeface="+mn-lt"/>
              </a:rPr>
              <a:t>Préalable</a:t>
            </a:r>
          </a:p>
        </p:txBody>
      </p:sp>
      <p:sp>
        <p:nvSpPr>
          <p:cNvPr id="3" name="Espace réservé du contenu 2"/>
          <p:cNvSpPr>
            <a:spLocks noGrp="1"/>
          </p:cNvSpPr>
          <p:nvPr>
            <p:ph idx="1"/>
          </p:nvPr>
        </p:nvSpPr>
        <p:spPr>
          <a:xfrm>
            <a:off x="838200" y="1463675"/>
            <a:ext cx="10515600" cy="4848990"/>
          </a:xfrm>
        </p:spPr>
        <p:txBody>
          <a:bodyPr>
            <a:normAutofit fontScale="92500" lnSpcReduction="10000"/>
          </a:bodyPr>
          <a:lstStyle/>
          <a:p>
            <a:r>
              <a:rPr lang="fr-BE" dirty="0">
                <a:latin typeface="+mj-lt"/>
              </a:rPr>
              <a:t>Ce </a:t>
            </a:r>
            <a:r>
              <a:rPr lang="fr-BE" dirty="0" err="1">
                <a:latin typeface="+mj-lt"/>
              </a:rPr>
              <a:t>powerpoint</a:t>
            </a:r>
            <a:r>
              <a:rPr lang="fr-BE" dirty="0">
                <a:latin typeface="+mj-lt"/>
              </a:rPr>
              <a:t> est un support pour organiser une séance d’information sur la tuberculose dans le milieu scolaire</a:t>
            </a:r>
          </a:p>
          <a:p>
            <a:r>
              <a:rPr lang="fr-BE" dirty="0">
                <a:latin typeface="+mj-lt"/>
              </a:rPr>
              <a:t>Il reprend les éléments essentiels pour comprendre la maladie et le dépistage des contacts lorsqu’un cas de tuberculose a été identifié au sein de l’établissement scolaire</a:t>
            </a:r>
          </a:p>
          <a:p>
            <a:r>
              <a:rPr lang="fr-BE" dirty="0">
                <a:latin typeface="+mj-lt"/>
              </a:rPr>
              <a:t>Chaque SPSE/CPMS-CF est libre de le modifier afin qu’il corresponde aux réalités de terrain et à ses besoins spécifiques ainsi qu’en fonction du public ciblé, à la condition de citer le FARES comme source de référence</a:t>
            </a:r>
          </a:p>
          <a:p>
            <a:r>
              <a:rPr lang="fr-BE" dirty="0">
                <a:latin typeface="+mj-lt"/>
              </a:rPr>
              <a:t>Des informations complémentaires se trouvent en « commentaires », sous la dia, pour vous aider à expliquer ou à actualiser le contenu des </a:t>
            </a:r>
            <a:r>
              <a:rPr lang="fr-BE" dirty="0" err="1">
                <a:latin typeface="+mj-lt"/>
              </a:rPr>
              <a:t>dias</a:t>
            </a:r>
            <a:endParaRPr lang="fr-BE" dirty="0">
              <a:latin typeface="+mj-lt"/>
            </a:endParaRPr>
          </a:p>
          <a:p>
            <a:r>
              <a:rPr lang="fr-BE" dirty="0">
                <a:latin typeface="+mj-lt"/>
              </a:rPr>
              <a:t>Pour plus d’informations, se référer au site du FARES </a:t>
            </a:r>
            <a:r>
              <a:rPr lang="fr-BE" dirty="0">
                <a:latin typeface="+mj-lt"/>
                <a:hlinkClick r:id="rId3"/>
              </a:rPr>
              <a:t>www.fares.be</a:t>
            </a:r>
            <a:r>
              <a:rPr lang="fr-BE" dirty="0">
                <a:latin typeface="+mj-lt"/>
              </a:rPr>
              <a:t> ou contacter </a:t>
            </a:r>
            <a:r>
              <a:rPr lang="fr-BE" dirty="0">
                <a:latin typeface="+mj-lt"/>
                <a:hlinkClick r:id="rId4"/>
              </a:rPr>
              <a:t>prevention.tuberculose@fares.be</a:t>
            </a:r>
            <a:r>
              <a:rPr lang="fr-BE" dirty="0">
                <a:latin typeface="+mj-lt"/>
              </a:rPr>
              <a:t>  </a:t>
            </a:r>
          </a:p>
        </p:txBody>
      </p:sp>
    </p:spTree>
    <p:extLst>
      <p:ext uri="{BB962C8B-B14F-4D97-AF65-F5344CB8AC3E}">
        <p14:creationId xmlns:p14="http://schemas.microsoft.com/office/powerpoint/2010/main" val="887158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t>Dépistage du personnel</a:t>
            </a:r>
          </a:p>
        </p:txBody>
      </p:sp>
      <p:sp>
        <p:nvSpPr>
          <p:cNvPr id="3" name="Espace réservé du contenu 2"/>
          <p:cNvSpPr>
            <a:spLocks noGrp="1"/>
          </p:cNvSpPr>
          <p:nvPr>
            <p:ph idx="1"/>
          </p:nvPr>
        </p:nvSpPr>
        <p:spPr/>
        <p:txBody>
          <a:bodyPr/>
          <a:lstStyle/>
          <a:p>
            <a:r>
              <a:rPr lang="fr-BE" dirty="0">
                <a:latin typeface="+mn-lt"/>
              </a:rPr>
              <a:t>Le milieu scolaire n’est a priori pas considéré comme un milieu à risque de tuberculose </a:t>
            </a:r>
            <a:r>
              <a:rPr lang="fr-BE" dirty="0">
                <a:latin typeface="+mn-lt"/>
                <a:sym typeface="Wingdings" panose="05000000000000000000" pitchFamily="2" charset="2"/>
              </a:rPr>
              <a:t></a:t>
            </a:r>
            <a:r>
              <a:rPr lang="fr-BE" dirty="0">
                <a:latin typeface="+mn-lt"/>
              </a:rPr>
              <a:t> pas de dépistage systématique pour le personnel</a:t>
            </a:r>
          </a:p>
          <a:p>
            <a:r>
              <a:rPr lang="fr-BE" dirty="0">
                <a:latin typeface="+mn-lt"/>
              </a:rPr>
              <a:t>En cas de contact, dépistage prophylactique:</a:t>
            </a:r>
          </a:p>
          <a:p>
            <a:pPr lvl="1"/>
            <a:r>
              <a:rPr lang="fr-BE" dirty="0">
                <a:latin typeface="+mn-lt"/>
              </a:rPr>
              <a:t>même stratégie que celle utilisée pour les élèves/étudiants</a:t>
            </a:r>
          </a:p>
          <a:p>
            <a:pPr lvl="1"/>
            <a:r>
              <a:rPr lang="fr-BE" dirty="0">
                <a:latin typeface="+mn-lt"/>
              </a:rPr>
              <a:t>À réaliser en priorité par la médecine du travail</a:t>
            </a:r>
          </a:p>
          <a:p>
            <a:pPr lvl="1"/>
            <a:endParaRPr lang="fr-BE"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3939451"/>
            <a:ext cx="3249930" cy="2372449"/>
          </a:xfrm>
          <a:prstGeom prst="rect">
            <a:avLst/>
          </a:prstGeom>
        </p:spPr>
      </p:pic>
    </p:spTree>
    <p:extLst>
      <p:ext uri="{BB962C8B-B14F-4D97-AF65-F5344CB8AC3E}">
        <p14:creationId xmlns:p14="http://schemas.microsoft.com/office/powerpoint/2010/main" val="1420395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BE" b="1" dirty="0"/>
              <a:t>Plus d’informations sur </a:t>
            </a:r>
            <a:r>
              <a:rPr lang="fr-BE" b="1" dirty="0">
                <a:hlinkClick r:id="rId3"/>
              </a:rPr>
              <a:t>www.fares.be</a:t>
            </a:r>
            <a:r>
              <a:rPr lang="fr-BE" b="1" dirty="0"/>
              <a:t> </a:t>
            </a:r>
          </a:p>
        </p:txBody>
      </p:sp>
      <p:pic>
        <p:nvPicPr>
          <p:cNvPr id="4" name="Espace réservé du contenu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055994" y="2130742"/>
            <a:ext cx="1580037" cy="3501521"/>
          </a:xfrm>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3390" y="2180134"/>
            <a:ext cx="1606328" cy="3402739"/>
          </a:xfrm>
          <a:prstGeom prst="rect">
            <a:avLst/>
          </a:prstGeom>
        </p:spPr>
      </p:pic>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7077" y="2045109"/>
            <a:ext cx="2623421" cy="3672790"/>
          </a:xfrm>
          <a:prstGeom prst="rect">
            <a:avLst/>
          </a:prstGeom>
          <a:ln>
            <a:solidFill>
              <a:schemeClr val="tx1"/>
            </a:solidFill>
          </a:ln>
        </p:spPr>
      </p:pic>
    </p:spTree>
    <p:extLst>
      <p:ext uri="{BB962C8B-B14F-4D97-AF65-F5344CB8AC3E}">
        <p14:creationId xmlns:p14="http://schemas.microsoft.com/office/powerpoint/2010/main" val="2582659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fr-BE" b="1" dirty="0"/>
              <a:t>Qu’est ce que la tuberculose?</a:t>
            </a:r>
            <a:endParaRPr lang="fr-FR" b="1" dirty="0"/>
          </a:p>
        </p:txBody>
      </p:sp>
      <p:sp>
        <p:nvSpPr>
          <p:cNvPr id="11267" name="Rectangle 3"/>
          <p:cNvSpPr>
            <a:spLocks noGrp="1" noChangeArrowheads="1"/>
          </p:cNvSpPr>
          <p:nvPr>
            <p:ph idx="1"/>
          </p:nvPr>
        </p:nvSpPr>
        <p:spPr>
          <a:xfrm>
            <a:off x="838200" y="1745131"/>
            <a:ext cx="5621594" cy="4351338"/>
          </a:xfrm>
        </p:spPr>
        <p:txBody>
          <a:bodyPr>
            <a:normAutofit/>
          </a:bodyPr>
          <a:lstStyle/>
          <a:p>
            <a:pPr eaLnBrk="1" hangingPunct="1">
              <a:lnSpc>
                <a:spcPct val="90000"/>
              </a:lnSpc>
            </a:pPr>
            <a:r>
              <a:rPr lang="fr-BE" dirty="0">
                <a:latin typeface="+mn-lt"/>
              </a:rPr>
              <a:t>Une maladie infectieuse causée par un microbe: le </a:t>
            </a:r>
            <a:r>
              <a:rPr lang="fr-BE" b="1" dirty="0">
                <a:solidFill>
                  <a:schemeClr val="accent2"/>
                </a:solidFill>
                <a:latin typeface="+mn-lt"/>
                <a:sym typeface="Wingdings" pitchFamily="2" charset="2"/>
              </a:rPr>
              <a:t>bacille de </a:t>
            </a:r>
            <a:r>
              <a:rPr lang="fr-BE" b="1" u="sng" dirty="0">
                <a:solidFill>
                  <a:schemeClr val="accent2"/>
                </a:solidFill>
                <a:latin typeface="+mn-lt"/>
                <a:sym typeface="Wingdings" pitchFamily="2" charset="2"/>
              </a:rPr>
              <a:t>Koch</a:t>
            </a:r>
            <a:r>
              <a:rPr lang="fr-BE" b="1" dirty="0">
                <a:solidFill>
                  <a:schemeClr val="accent2"/>
                </a:solidFill>
                <a:latin typeface="+mn-lt"/>
                <a:sym typeface="Wingdings" pitchFamily="2" charset="2"/>
              </a:rPr>
              <a:t> (BK)</a:t>
            </a:r>
          </a:p>
          <a:p>
            <a:pPr eaLnBrk="1" hangingPunct="1">
              <a:lnSpc>
                <a:spcPct val="90000"/>
              </a:lnSpc>
            </a:pPr>
            <a:endParaRPr lang="fr-BE" sz="1200" b="1" dirty="0">
              <a:solidFill>
                <a:srgbClr val="E20031"/>
              </a:solidFill>
              <a:latin typeface="+mn-lt"/>
              <a:sym typeface="Wingdings" pitchFamily="2" charset="2"/>
            </a:endParaRPr>
          </a:p>
          <a:p>
            <a:pPr eaLnBrk="1" hangingPunct="1">
              <a:lnSpc>
                <a:spcPct val="90000"/>
              </a:lnSpc>
            </a:pPr>
            <a:r>
              <a:rPr lang="fr-BE" dirty="0">
                <a:latin typeface="+mn-lt"/>
                <a:sym typeface="Wingdings" pitchFamily="2" charset="2"/>
              </a:rPr>
              <a:t>Maladie très fréquente par le passé</a:t>
            </a:r>
          </a:p>
          <a:p>
            <a:pPr eaLnBrk="1" hangingPunct="1">
              <a:lnSpc>
                <a:spcPct val="90000"/>
              </a:lnSpc>
            </a:pPr>
            <a:endParaRPr lang="fr-BE" sz="1200" dirty="0">
              <a:latin typeface="+mn-lt"/>
              <a:sym typeface="Wingdings" pitchFamily="2" charset="2"/>
            </a:endParaRPr>
          </a:p>
          <a:p>
            <a:pPr eaLnBrk="1" hangingPunct="1">
              <a:lnSpc>
                <a:spcPct val="90000"/>
              </a:lnSpc>
            </a:pPr>
            <a:r>
              <a:rPr lang="fr-BE" dirty="0">
                <a:latin typeface="+mn-lt"/>
                <a:sym typeface="Wingdings" pitchFamily="2" charset="2"/>
              </a:rPr>
              <a:t>Existe toujours en Belgique même si petit nombre de cas</a:t>
            </a:r>
          </a:p>
          <a:p>
            <a:pPr lvl="1"/>
            <a:r>
              <a:rPr lang="fr-BE" sz="2000" dirty="0">
                <a:latin typeface="+mn-lt"/>
                <a:sym typeface="Wingdings" pitchFamily="2" charset="2"/>
              </a:rPr>
              <a:t>Environ 1000 cas/an (988 en 2015)</a:t>
            </a:r>
          </a:p>
          <a:p>
            <a:pPr lvl="1"/>
            <a:r>
              <a:rPr lang="fr-BE" sz="2000" dirty="0">
                <a:latin typeface="+mn-lt"/>
                <a:sym typeface="Wingdings" pitchFamily="2" charset="2"/>
              </a:rPr>
              <a:t>Incidence = 8,8/100 000 en 2015</a:t>
            </a:r>
            <a:endParaRPr lang="fr-BE" sz="2000" dirty="0">
              <a:latin typeface="+mn-lt"/>
            </a:endParaRPr>
          </a:p>
          <a:p>
            <a:pPr eaLnBrk="1" hangingPunct="1">
              <a:lnSpc>
                <a:spcPct val="90000"/>
              </a:lnSpc>
            </a:pPr>
            <a:endParaRPr lang="fr-FR" sz="1200" dirty="0">
              <a:latin typeface="+mn-lt"/>
            </a:endParaRPr>
          </a:p>
          <a:p>
            <a:pPr eaLnBrk="1" hangingPunct="1">
              <a:lnSpc>
                <a:spcPct val="90000"/>
              </a:lnSpc>
            </a:pPr>
            <a:r>
              <a:rPr lang="fr-FR" dirty="0">
                <a:latin typeface="+mn-lt"/>
              </a:rPr>
              <a:t>Efficacité limitée du vaccin BCG </a:t>
            </a:r>
          </a:p>
        </p:txBody>
      </p:sp>
      <p:sp>
        <p:nvSpPr>
          <p:cNvPr id="11268" name="Rectangle 5"/>
          <p:cNvSpPr>
            <a:spLocks noChangeArrowheads="1"/>
          </p:cNvSpPr>
          <p:nvPr/>
        </p:nvSpPr>
        <p:spPr bwMode="auto">
          <a:xfrm>
            <a:off x="641350" y="2011363"/>
            <a:ext cx="9144000" cy="369332"/>
          </a:xfrm>
          <a:prstGeom prst="rect">
            <a:avLst/>
          </a:prstGeom>
          <a:noFill/>
          <a:ln w="9525">
            <a:noFill/>
            <a:miter lim="800000"/>
            <a:headEnd/>
            <a:tailEnd/>
          </a:ln>
        </p:spPr>
        <p:txBody>
          <a:bodyPr>
            <a:spAutoFit/>
          </a:bodyPr>
          <a:lstStyle/>
          <a:p>
            <a:endParaRPr lang="en-US"/>
          </a:p>
        </p:txBody>
      </p:sp>
      <p:sp>
        <p:nvSpPr>
          <p:cNvPr id="7" name="Ellipse 6"/>
          <p:cNvSpPr/>
          <p:nvPr/>
        </p:nvSpPr>
        <p:spPr>
          <a:xfrm>
            <a:off x="8121445" y="1504316"/>
            <a:ext cx="1860755" cy="1752758"/>
          </a:xfrm>
          <a:prstGeom prst="ellipse">
            <a:avLst/>
          </a:prstGeom>
          <a:blipFill>
            <a:blip r:embed="rId3">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6" name="Graphique 5"/>
          <p:cNvGraphicFramePr>
            <a:graphicFrameLocks/>
          </p:cNvGraphicFramePr>
          <p:nvPr>
            <p:extLst>
              <p:ext uri="{D42A27DB-BD31-4B8C-83A1-F6EECF244321}">
                <p14:modId xmlns:p14="http://schemas.microsoft.com/office/powerpoint/2010/main" val="4062136042"/>
              </p:ext>
            </p:extLst>
          </p:nvPr>
        </p:nvGraphicFramePr>
        <p:xfrm>
          <a:off x="6562725" y="3523306"/>
          <a:ext cx="4941222" cy="28283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5423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t>Quelques chiffres-clé</a:t>
            </a:r>
          </a:p>
        </p:txBody>
      </p:sp>
      <p:sp>
        <p:nvSpPr>
          <p:cNvPr id="3" name="Espace réservé du contenu 2"/>
          <p:cNvSpPr>
            <a:spLocks noGrp="1"/>
          </p:cNvSpPr>
          <p:nvPr>
            <p:ph idx="1"/>
          </p:nvPr>
        </p:nvSpPr>
        <p:spPr>
          <a:xfrm>
            <a:off x="838199" y="1825625"/>
            <a:ext cx="10389243" cy="4351338"/>
          </a:xfrm>
        </p:spPr>
        <p:txBody>
          <a:bodyPr/>
          <a:lstStyle/>
          <a:p>
            <a:r>
              <a:rPr lang="fr-BE" dirty="0">
                <a:latin typeface="+mn-lt"/>
              </a:rPr>
              <a:t>1/3 population mondiale infectée</a:t>
            </a:r>
          </a:p>
          <a:p>
            <a:r>
              <a:rPr lang="fr-BE" dirty="0">
                <a:latin typeface="+mn-lt"/>
              </a:rPr>
              <a:t>Touche particulièrement certains groupes à risque</a:t>
            </a:r>
          </a:p>
          <a:p>
            <a:pPr lvl="1"/>
            <a:r>
              <a:rPr lang="fr-BE" dirty="0">
                <a:latin typeface="+mn-lt"/>
              </a:rPr>
              <a:t>Personnes issues de pays à haute prévalence (demandeurs d’asile, illégaux)</a:t>
            </a:r>
          </a:p>
          <a:p>
            <a:pPr lvl="1"/>
            <a:r>
              <a:rPr lang="fr-BE" dirty="0">
                <a:latin typeface="+mn-lt"/>
              </a:rPr>
              <a:t>Personnes précarisées</a:t>
            </a:r>
          </a:p>
        </p:txBody>
      </p:sp>
      <p:pic>
        <p:nvPicPr>
          <p:cNvPr id="11" name="Picture 4" descr="http://www.nature.com/article-assets/npg/nrdp/2016/nrdp201676/images_hires/w926/nrdp201676-f2.jpg"/>
          <p:cNvPicPr>
            <a:picLocks noChangeAspect="1" noChangeArrowheads="1"/>
          </p:cNvPicPr>
          <p:nvPr/>
        </p:nvPicPr>
        <p:blipFill rotWithShape="1">
          <a:blip r:embed="rId3">
            <a:extLst>
              <a:ext uri="{28A0092B-C50C-407E-A947-70E740481C1C}">
                <a14:useLocalDpi xmlns:a14="http://schemas.microsoft.com/office/drawing/2010/main" val="0"/>
              </a:ext>
            </a:extLst>
          </a:blip>
          <a:srcRect r="2321" b="7027"/>
          <a:stretch/>
        </p:blipFill>
        <p:spPr bwMode="auto">
          <a:xfrm>
            <a:off x="5273945" y="3467231"/>
            <a:ext cx="4995393" cy="2803575"/>
          </a:xfrm>
          <a:prstGeom prst="rect">
            <a:avLst/>
          </a:prstGeom>
          <a:noFill/>
          <a:extLst>
            <a:ext uri="{909E8E84-426E-40DD-AFC4-6F175D3DCCD1}">
              <a14:hiddenFill xmlns:a14="http://schemas.microsoft.com/office/drawing/2010/main">
                <a:solidFill>
                  <a:srgbClr val="FFFFFF"/>
                </a:solidFill>
              </a14:hiddenFill>
            </a:ext>
          </a:extLst>
        </p:spPr>
      </p:pic>
      <p:sp>
        <p:nvSpPr>
          <p:cNvPr id="14" name="Ellipse 13"/>
          <p:cNvSpPr/>
          <p:nvPr/>
        </p:nvSpPr>
        <p:spPr>
          <a:xfrm>
            <a:off x="7836061" y="4120585"/>
            <a:ext cx="432534" cy="549505"/>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15" name="Ellipse 14"/>
          <p:cNvSpPr/>
          <p:nvPr/>
        </p:nvSpPr>
        <p:spPr>
          <a:xfrm>
            <a:off x="8201433" y="3646025"/>
            <a:ext cx="2067906" cy="1228836"/>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16" name="Ellipse 15"/>
          <p:cNvSpPr/>
          <p:nvPr/>
        </p:nvSpPr>
        <p:spPr>
          <a:xfrm>
            <a:off x="7471767" y="4670090"/>
            <a:ext cx="912574" cy="1159923"/>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17" name="Ellipse 16"/>
          <p:cNvSpPr/>
          <p:nvPr/>
        </p:nvSpPr>
        <p:spPr>
          <a:xfrm>
            <a:off x="6258354" y="4876109"/>
            <a:ext cx="912574" cy="1159923"/>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561985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t>La tuberculose en milieu scolaire</a:t>
            </a:r>
          </a:p>
        </p:txBody>
      </p:sp>
      <p:sp>
        <p:nvSpPr>
          <p:cNvPr id="3" name="Espace réservé du contenu 2"/>
          <p:cNvSpPr>
            <a:spLocks noGrp="1"/>
          </p:cNvSpPr>
          <p:nvPr>
            <p:ph idx="1"/>
          </p:nvPr>
        </p:nvSpPr>
        <p:spPr>
          <a:xfrm>
            <a:off x="838200" y="1825625"/>
            <a:ext cx="6002438" cy="4351338"/>
          </a:xfrm>
        </p:spPr>
        <p:txBody>
          <a:bodyPr/>
          <a:lstStyle/>
          <a:p>
            <a:r>
              <a:rPr lang="fr-BE" dirty="0">
                <a:latin typeface="+mn-lt"/>
              </a:rPr>
              <a:t>Environ 40 cas par an en Fédération Wallonie-Bruxelles</a:t>
            </a:r>
          </a:p>
          <a:p>
            <a:r>
              <a:rPr lang="fr-BE" dirty="0">
                <a:latin typeface="+mn-lt"/>
              </a:rPr>
              <a:t>70% pulmonaires</a:t>
            </a:r>
          </a:p>
          <a:p>
            <a:r>
              <a:rPr lang="fr-BE" dirty="0">
                <a:latin typeface="+mn-lt"/>
              </a:rPr>
              <a:t>Le plus souvent infectés et diagnostiqués en dehors de l’école</a:t>
            </a:r>
          </a:p>
          <a:p>
            <a:r>
              <a:rPr lang="fr-BE" dirty="0">
                <a:latin typeface="+mn-lt"/>
              </a:rPr>
              <a:t>2/3: dépistage passif  1/3: dépistage des contacts</a:t>
            </a:r>
          </a:p>
          <a:p>
            <a:r>
              <a:rPr lang="fr-BE" dirty="0">
                <a:latin typeface="+mn-lt"/>
              </a:rPr>
              <a:t>Le dépistage systématique des élèves a été abandonné car efficacité faible</a:t>
            </a:r>
          </a:p>
          <a:p>
            <a:endParaRPr lang="fr-BE" dirty="0">
              <a:latin typeface="+mn-lt"/>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141" y="1690688"/>
            <a:ext cx="2556815" cy="1825566"/>
          </a:xfrm>
          <a:prstGeom prst="rect">
            <a:avLst/>
          </a:prstGeom>
        </p:spPr>
      </p:pic>
      <p:sp>
        <p:nvSpPr>
          <p:cNvPr id="5" name="ZoneTexte 4"/>
          <p:cNvSpPr txBox="1"/>
          <p:nvPr/>
        </p:nvSpPr>
        <p:spPr>
          <a:xfrm>
            <a:off x="6840638" y="3718432"/>
            <a:ext cx="4467828" cy="2246769"/>
          </a:xfrm>
          <a:prstGeom prst="rect">
            <a:avLst/>
          </a:prstGeom>
          <a:noFill/>
        </p:spPr>
        <p:txBody>
          <a:bodyPr wrap="square" rtlCol="0">
            <a:spAutoFit/>
          </a:bodyPr>
          <a:lstStyle/>
          <a:p>
            <a:pPr algn="ctr"/>
            <a:r>
              <a:rPr lang="fr-BE" sz="2000" b="1">
                <a:solidFill>
                  <a:srgbClr val="FF0000"/>
                </a:solidFill>
              </a:rPr>
              <a:t>Stratégie </a:t>
            </a:r>
            <a:r>
              <a:rPr lang="fr-BE" sz="2000" b="1" dirty="0">
                <a:solidFill>
                  <a:srgbClr val="FF0000"/>
                </a:solidFill>
              </a:rPr>
              <a:t>de prévention de la TBC en milieu </a:t>
            </a:r>
            <a:r>
              <a:rPr lang="fr-BE" sz="2000" b="1">
                <a:solidFill>
                  <a:srgbClr val="FF0000"/>
                </a:solidFill>
              </a:rPr>
              <a:t>scolaire 2022-2027</a:t>
            </a:r>
            <a:endParaRPr lang="fr-BE" sz="2000" b="1" dirty="0">
              <a:solidFill>
                <a:srgbClr val="FF0000"/>
              </a:solidFill>
            </a:endParaRPr>
          </a:p>
          <a:p>
            <a:pPr marL="285750" indent="-285750">
              <a:buFontTx/>
              <a:buChar char="-"/>
            </a:pPr>
            <a:r>
              <a:rPr lang="fr-BE" sz="2000" dirty="0"/>
              <a:t>Gestion d’un cas de TBC en milieu scolaire (y compris dépistage des contacts)</a:t>
            </a:r>
          </a:p>
          <a:p>
            <a:pPr marL="285750" indent="-285750">
              <a:buFontTx/>
              <a:buChar char="-"/>
            </a:pPr>
            <a:r>
              <a:rPr lang="fr-BE" sz="2000" dirty="0"/>
              <a:t>Dépistage actif pour primo-arrivants</a:t>
            </a:r>
          </a:p>
          <a:p>
            <a:pPr marL="285750" indent="-285750">
              <a:buFontTx/>
              <a:buChar char="-"/>
            </a:pPr>
            <a:r>
              <a:rPr lang="fr-BE" sz="2000" dirty="0"/>
              <a:t>Communication - Information</a:t>
            </a:r>
          </a:p>
        </p:txBody>
      </p:sp>
    </p:spTree>
    <p:extLst>
      <p:ext uri="{BB962C8B-B14F-4D97-AF65-F5344CB8AC3E}">
        <p14:creationId xmlns:p14="http://schemas.microsoft.com/office/powerpoint/2010/main" val="356727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365125"/>
            <a:ext cx="9382246" cy="1325563"/>
          </a:xfrm>
        </p:spPr>
        <p:txBody>
          <a:bodyPr>
            <a:normAutofit/>
          </a:bodyPr>
          <a:lstStyle/>
          <a:p>
            <a:pPr algn="ctr" eaLnBrk="1" hangingPunct="1">
              <a:defRPr/>
            </a:pPr>
            <a:r>
              <a:rPr lang="fr-BE" b="1" dirty="0"/>
              <a:t>Différencier l’infection et la maladie</a:t>
            </a:r>
            <a:endParaRPr lang="fr-FR" b="1" dirty="0"/>
          </a:p>
        </p:txBody>
      </p:sp>
      <p:sp>
        <p:nvSpPr>
          <p:cNvPr id="11268" name="Rectangle 5"/>
          <p:cNvSpPr>
            <a:spLocks noChangeArrowheads="1"/>
          </p:cNvSpPr>
          <p:nvPr/>
        </p:nvSpPr>
        <p:spPr bwMode="auto">
          <a:xfrm>
            <a:off x="641350" y="2011363"/>
            <a:ext cx="9144000" cy="369332"/>
          </a:xfrm>
          <a:prstGeom prst="rect">
            <a:avLst/>
          </a:prstGeom>
          <a:noFill/>
          <a:ln w="9525">
            <a:noFill/>
            <a:miter lim="800000"/>
            <a:headEnd/>
            <a:tailEnd/>
          </a:ln>
        </p:spPr>
        <p:txBody>
          <a:bodyPr>
            <a:spAutoFit/>
          </a:bodyPr>
          <a:lstStyle/>
          <a:p>
            <a:endParaRPr lang="en-US" dirty="0"/>
          </a:p>
        </p:txBody>
      </p:sp>
      <p:grpSp>
        <p:nvGrpSpPr>
          <p:cNvPr id="8" name="Groupe 7"/>
          <p:cNvGrpSpPr/>
          <p:nvPr/>
        </p:nvGrpSpPr>
        <p:grpSpPr>
          <a:xfrm>
            <a:off x="2399029" y="1690688"/>
            <a:ext cx="6509078" cy="577465"/>
            <a:chOff x="2407472" y="6507272"/>
            <a:chExt cx="4714297" cy="1141367"/>
          </a:xfrm>
        </p:grpSpPr>
        <p:cxnSp>
          <p:nvCxnSpPr>
            <p:cNvPr id="9" name="Connecteur droit 8"/>
            <p:cNvCxnSpPr/>
            <p:nvPr/>
          </p:nvCxnSpPr>
          <p:spPr>
            <a:xfrm>
              <a:off x="7111942" y="6947377"/>
              <a:ext cx="0" cy="701262"/>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10" name="Groupe 9"/>
            <p:cNvGrpSpPr/>
            <p:nvPr/>
          </p:nvGrpSpPr>
          <p:grpSpPr>
            <a:xfrm>
              <a:off x="2407472" y="6507272"/>
              <a:ext cx="4714297" cy="1140292"/>
              <a:chOff x="2407472" y="6507272"/>
              <a:chExt cx="4714297" cy="1140292"/>
            </a:xfrm>
          </p:grpSpPr>
          <p:cxnSp>
            <p:nvCxnSpPr>
              <p:cNvPr id="11" name="Connecteur droit 10"/>
              <p:cNvCxnSpPr/>
              <p:nvPr/>
            </p:nvCxnSpPr>
            <p:spPr>
              <a:xfrm>
                <a:off x="2407472" y="6953922"/>
                <a:ext cx="4714297"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Connecteur droit 11"/>
              <p:cNvCxnSpPr/>
              <p:nvPr/>
            </p:nvCxnSpPr>
            <p:spPr>
              <a:xfrm>
                <a:off x="2415092" y="6946302"/>
                <a:ext cx="0" cy="70126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3" name="Connecteur droit 12"/>
              <p:cNvCxnSpPr/>
              <p:nvPr/>
            </p:nvCxnSpPr>
            <p:spPr>
              <a:xfrm>
                <a:off x="4609067" y="6507272"/>
                <a:ext cx="2121" cy="449200"/>
              </a:xfrm>
              <a:prstGeom prst="line">
                <a:avLst/>
              </a:prstGeom>
              <a:ln w="28575"/>
            </p:spPr>
            <p:style>
              <a:lnRef idx="1">
                <a:schemeClr val="accent2"/>
              </a:lnRef>
              <a:fillRef idx="0">
                <a:schemeClr val="accent2"/>
              </a:fillRef>
              <a:effectRef idx="0">
                <a:schemeClr val="accent2"/>
              </a:effectRef>
              <a:fontRef idx="minor">
                <a:schemeClr val="tx1"/>
              </a:fontRef>
            </p:style>
          </p:cxnSp>
        </p:grpSp>
      </p:grpSp>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98702" y="2148462"/>
            <a:ext cx="1221696" cy="1112523"/>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2275" y="2144444"/>
            <a:ext cx="1025666" cy="1094504"/>
          </a:xfrm>
          <a:prstGeom prst="rect">
            <a:avLst/>
          </a:prstGeom>
        </p:spPr>
      </p:pic>
      <p:sp>
        <p:nvSpPr>
          <p:cNvPr id="16" name="ZoneTexte 15"/>
          <p:cNvSpPr txBox="1"/>
          <p:nvPr/>
        </p:nvSpPr>
        <p:spPr>
          <a:xfrm>
            <a:off x="341060" y="3350204"/>
            <a:ext cx="3615496" cy="1938992"/>
          </a:xfrm>
          <a:prstGeom prst="rect">
            <a:avLst/>
          </a:prstGeom>
          <a:noFill/>
        </p:spPr>
        <p:txBody>
          <a:bodyPr wrap="square" rtlCol="0">
            <a:spAutoFit/>
          </a:bodyPr>
          <a:lstStyle/>
          <a:p>
            <a:pPr algn="ctr"/>
            <a:r>
              <a:rPr lang="fr-BE" sz="2400" b="1" dirty="0">
                <a:solidFill>
                  <a:schemeClr val="accent2"/>
                </a:solidFill>
              </a:rPr>
              <a:t>Infection latente    </a:t>
            </a:r>
          </a:p>
          <a:p>
            <a:pPr algn="ctr"/>
            <a:r>
              <a:rPr lang="fr-BE" sz="2400" dirty="0"/>
              <a:t>Le BK dort</a:t>
            </a:r>
          </a:p>
          <a:p>
            <a:pPr algn="ctr"/>
            <a:r>
              <a:rPr lang="fr-BE" sz="2400" dirty="0"/>
              <a:t>Pas de symptôme</a:t>
            </a:r>
          </a:p>
          <a:p>
            <a:pPr algn="ctr"/>
            <a:r>
              <a:rPr lang="fr-BE" sz="2400" dirty="0"/>
              <a:t>TCT positif, RX normale</a:t>
            </a:r>
          </a:p>
          <a:p>
            <a:endParaRPr lang="fr-BE" sz="2400" dirty="0"/>
          </a:p>
        </p:txBody>
      </p:sp>
      <p:sp>
        <p:nvSpPr>
          <p:cNvPr id="17" name="ZoneTexte 16"/>
          <p:cNvSpPr txBox="1"/>
          <p:nvPr/>
        </p:nvSpPr>
        <p:spPr>
          <a:xfrm>
            <a:off x="7453903" y="3317381"/>
            <a:ext cx="3875218" cy="1569660"/>
          </a:xfrm>
          <a:prstGeom prst="rect">
            <a:avLst/>
          </a:prstGeom>
          <a:noFill/>
        </p:spPr>
        <p:txBody>
          <a:bodyPr wrap="square" rtlCol="0">
            <a:spAutoFit/>
          </a:bodyPr>
          <a:lstStyle/>
          <a:p>
            <a:pPr marL="533889" lvl="1" indent="-533889" algn="ctr"/>
            <a:r>
              <a:rPr lang="fr-BE" sz="2400" b="1" dirty="0">
                <a:solidFill>
                  <a:schemeClr val="accent2"/>
                </a:solidFill>
              </a:rPr>
              <a:t>Tuberculose-maladie</a:t>
            </a:r>
          </a:p>
          <a:p>
            <a:pPr marL="533889" lvl="1" indent="-533889" algn="ctr"/>
            <a:r>
              <a:rPr lang="fr-BE" sz="2400" dirty="0"/>
              <a:t>	Le BK est actif</a:t>
            </a:r>
          </a:p>
          <a:p>
            <a:pPr marL="533889" lvl="1" indent="-533889" algn="ctr"/>
            <a:r>
              <a:rPr lang="fr-BE" sz="2400" dirty="0"/>
              <a:t>	Symptômes présents</a:t>
            </a:r>
          </a:p>
          <a:p>
            <a:pPr marL="533889" lvl="1" indent="-533889" algn="ctr"/>
            <a:r>
              <a:rPr lang="fr-BE" sz="2400" dirty="0"/>
              <a:t>Peut transmettre la maladie</a:t>
            </a:r>
          </a:p>
        </p:txBody>
      </p:sp>
      <p:grpSp>
        <p:nvGrpSpPr>
          <p:cNvPr id="21" name="Groupe 20"/>
          <p:cNvGrpSpPr/>
          <p:nvPr/>
        </p:nvGrpSpPr>
        <p:grpSpPr>
          <a:xfrm>
            <a:off x="3890879" y="2301717"/>
            <a:ext cx="3276887" cy="1970389"/>
            <a:chOff x="3890879" y="2301717"/>
            <a:chExt cx="3276887" cy="1970389"/>
          </a:xfrm>
        </p:grpSpPr>
        <p:sp>
          <p:nvSpPr>
            <p:cNvPr id="18" name="ZoneTexte 17"/>
            <p:cNvSpPr txBox="1"/>
            <p:nvPr/>
          </p:nvSpPr>
          <p:spPr>
            <a:xfrm>
              <a:off x="3890879" y="2301717"/>
              <a:ext cx="3276887" cy="1200329"/>
            </a:xfrm>
            <a:prstGeom prst="rect">
              <a:avLst/>
            </a:prstGeom>
            <a:noFill/>
          </p:spPr>
          <p:txBody>
            <a:bodyPr wrap="square" rtlCol="0">
              <a:spAutoFit/>
            </a:bodyPr>
            <a:lstStyle/>
            <a:p>
              <a:pPr algn="ctr"/>
              <a:r>
                <a:rPr lang="fr-BE" dirty="0">
                  <a:latin typeface="Calibri" panose="020F0502020204030204" pitchFamily="34" charset="0"/>
                </a:rPr>
                <a:t>Peut se transformer en tuberculose active au cours de la vie </a:t>
              </a:r>
              <a:r>
                <a:rPr lang="fr-BE" i="1" dirty="0">
                  <a:latin typeface="Calibri" panose="020F0502020204030204" pitchFamily="34" charset="0"/>
                </a:rPr>
                <a:t>en fonction de différents facteurs</a:t>
              </a:r>
            </a:p>
          </p:txBody>
        </p:sp>
        <p:sp>
          <p:nvSpPr>
            <p:cNvPr id="22" name="ZoneTexte 21"/>
            <p:cNvSpPr txBox="1"/>
            <p:nvPr/>
          </p:nvSpPr>
          <p:spPr>
            <a:xfrm>
              <a:off x="4908926" y="3902774"/>
              <a:ext cx="1545595" cy="369332"/>
            </a:xfrm>
            <a:prstGeom prst="rect">
              <a:avLst/>
            </a:prstGeom>
            <a:noFill/>
          </p:spPr>
          <p:txBody>
            <a:bodyPr wrap="square" rtlCol="0">
              <a:spAutoFit/>
            </a:bodyPr>
            <a:lstStyle/>
            <a:p>
              <a:r>
                <a:rPr lang="fr-BE" b="1" dirty="0">
                  <a:solidFill>
                    <a:schemeClr val="accent2"/>
                  </a:solidFill>
                  <a:latin typeface="Calibri" panose="020F0502020204030204" pitchFamily="34" charset="0"/>
                </a:rPr>
                <a:t>10% et + si…</a:t>
              </a:r>
            </a:p>
          </p:txBody>
        </p:sp>
        <p:sp>
          <p:nvSpPr>
            <p:cNvPr id="7" name="Flèche droite 6"/>
            <p:cNvSpPr/>
            <p:nvPr/>
          </p:nvSpPr>
          <p:spPr>
            <a:xfrm>
              <a:off x="4306402" y="3350204"/>
              <a:ext cx="2694332" cy="55257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b="1" dirty="0">
                <a:solidFill>
                  <a:schemeClr val="accent2">
                    <a:lumMod val="50000"/>
                  </a:schemeClr>
                </a:solidFill>
              </a:endParaRPr>
            </a:p>
          </p:txBody>
        </p:sp>
      </p:grpSp>
      <p:grpSp>
        <p:nvGrpSpPr>
          <p:cNvPr id="29" name="Groupe 28"/>
          <p:cNvGrpSpPr/>
          <p:nvPr/>
        </p:nvGrpSpPr>
        <p:grpSpPr>
          <a:xfrm>
            <a:off x="4281751" y="4533999"/>
            <a:ext cx="2581567" cy="1696233"/>
            <a:chOff x="4281751" y="4533999"/>
            <a:chExt cx="2581567" cy="1696233"/>
          </a:xfrm>
        </p:grpSpPr>
        <p:sp>
          <p:nvSpPr>
            <p:cNvPr id="27" name="ZoneTexte 26"/>
            <p:cNvSpPr txBox="1"/>
            <p:nvPr/>
          </p:nvSpPr>
          <p:spPr>
            <a:xfrm>
              <a:off x="6055332" y="5210566"/>
              <a:ext cx="653143" cy="369332"/>
            </a:xfrm>
            <a:prstGeom prst="rect">
              <a:avLst/>
            </a:prstGeom>
            <a:noFill/>
          </p:spPr>
          <p:txBody>
            <a:bodyPr wrap="square" rtlCol="0">
              <a:spAutoFit/>
            </a:bodyPr>
            <a:lstStyle/>
            <a:p>
              <a:r>
                <a:rPr lang="fr-BE" b="1" dirty="0">
                  <a:solidFill>
                    <a:srgbClr val="FF0000"/>
                  </a:solidFill>
                </a:rPr>
                <a:t>VIH</a:t>
              </a:r>
            </a:p>
          </p:txBody>
        </p:sp>
        <p:grpSp>
          <p:nvGrpSpPr>
            <p:cNvPr id="24" name="Groupe 23"/>
            <p:cNvGrpSpPr/>
            <p:nvPr/>
          </p:nvGrpSpPr>
          <p:grpSpPr>
            <a:xfrm>
              <a:off x="4281751" y="4533999"/>
              <a:ext cx="2581567" cy="1696233"/>
              <a:chOff x="4281751" y="4533999"/>
              <a:chExt cx="2581567" cy="1696233"/>
            </a:xfrm>
          </p:grpSpPr>
          <p:pic>
            <p:nvPicPr>
              <p:cNvPr id="23" name="Picture 4" descr="http://blog.ericcote.net/wp-content/uploads/2013/05/photo-nouveau-ne-bebe-thoma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4103" y="4552927"/>
                <a:ext cx="1424372" cy="95013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Pour une perte auditive légère (25 décibels), la baisse des performances cognitives est équivalente à celle d’une personne plus âgée de 6,8 a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751" y="5618766"/>
                <a:ext cx="1374707" cy="5852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ésultat de recherche d'images pour &quot;vih&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5595" y="4533999"/>
                <a:ext cx="887445" cy="6765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alcoolism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0491" y="5531220"/>
                <a:ext cx="962827" cy="69901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2" name="ZoneTexte 31"/>
          <p:cNvSpPr txBox="1"/>
          <p:nvPr/>
        </p:nvSpPr>
        <p:spPr>
          <a:xfrm>
            <a:off x="6810122" y="5962787"/>
            <a:ext cx="594458" cy="369332"/>
          </a:xfrm>
          <a:prstGeom prst="rect">
            <a:avLst/>
          </a:prstGeom>
          <a:noFill/>
        </p:spPr>
        <p:txBody>
          <a:bodyPr wrap="square" rtlCol="0">
            <a:spAutoFit/>
          </a:bodyPr>
          <a:lstStyle/>
          <a:p>
            <a:pPr algn="ctr"/>
            <a:r>
              <a:rPr lang="fr-BE" dirty="0">
                <a:latin typeface="Calibri" panose="020F0502020204030204" pitchFamily="34" charset="0"/>
              </a:rPr>
              <a:t>Etc.</a:t>
            </a:r>
            <a:endParaRPr lang="fr-BE" i="1" dirty="0">
              <a:latin typeface="Calibri" panose="020F0502020204030204" pitchFamily="34" charset="0"/>
            </a:endParaRPr>
          </a:p>
        </p:txBody>
      </p:sp>
    </p:spTree>
    <p:extLst>
      <p:ext uri="{BB962C8B-B14F-4D97-AF65-F5344CB8AC3E}">
        <p14:creationId xmlns:p14="http://schemas.microsoft.com/office/powerpoint/2010/main" val="190696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fr-BE" b="1" dirty="0"/>
              <a:t>La tuberculose est-elle contagieuse?</a:t>
            </a:r>
            <a:endParaRPr lang="fr-FR" b="1" dirty="0"/>
          </a:p>
        </p:txBody>
      </p:sp>
      <p:sp>
        <p:nvSpPr>
          <p:cNvPr id="11268" name="Rectangle 5"/>
          <p:cNvSpPr>
            <a:spLocks noChangeArrowheads="1"/>
          </p:cNvSpPr>
          <p:nvPr/>
        </p:nvSpPr>
        <p:spPr bwMode="auto">
          <a:xfrm>
            <a:off x="641350" y="2011363"/>
            <a:ext cx="9144000" cy="369332"/>
          </a:xfrm>
          <a:prstGeom prst="rect">
            <a:avLst/>
          </a:prstGeom>
          <a:noFill/>
          <a:ln w="9525">
            <a:noFill/>
            <a:miter lim="800000"/>
            <a:headEnd/>
            <a:tailEnd/>
          </a:ln>
        </p:spPr>
        <p:txBody>
          <a:bodyPr>
            <a:spAutoFit/>
          </a:bodyPr>
          <a:lstStyle/>
          <a:p>
            <a:endParaRPr lang="en-US"/>
          </a:p>
        </p:txBody>
      </p:sp>
      <p:sp>
        <p:nvSpPr>
          <p:cNvPr id="6" name="Espace réservé du contenu 2"/>
          <p:cNvSpPr txBox="1">
            <a:spLocks noGrp="1"/>
          </p:cNvSpPr>
          <p:nvPr>
            <p:ph idx="1"/>
          </p:nvPr>
        </p:nvSpPr>
        <p:spPr>
          <a:xfrm>
            <a:off x="3510116" y="1825625"/>
            <a:ext cx="7843684" cy="1169448"/>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203654" tIns="101827" rIns="203654" bIns="101827" rtlCol="0">
            <a:normAutofit/>
          </a:bodyPr>
          <a:lst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buNone/>
            </a:pPr>
            <a:r>
              <a:rPr lang="fr-BE" sz="3000" b="1" dirty="0"/>
              <a:t>Oui</a:t>
            </a:r>
            <a:r>
              <a:rPr lang="fr-BE" sz="3000" dirty="0"/>
              <a:t> si atteinte des poumons = tuberculose pulmonaire (70% des cas)</a:t>
            </a:r>
          </a:p>
          <a:p>
            <a:pPr marL="0" indent="0">
              <a:buNone/>
            </a:pPr>
            <a:endParaRPr lang="fr-BE" sz="3000" dirty="0"/>
          </a:p>
          <a:p>
            <a:pPr marL="0" indent="0">
              <a:buNone/>
            </a:pPr>
            <a:endParaRPr lang="fr-BE" sz="3000" dirty="0"/>
          </a:p>
          <a:p>
            <a:pPr marL="533889" lvl="1" indent="-533889"/>
            <a:endParaRPr lang="fr-BE" sz="3000" dirty="0"/>
          </a:p>
          <a:p>
            <a:endParaRPr lang="fr-BE" sz="3000" dirty="0"/>
          </a:p>
          <a:p>
            <a:endParaRPr lang="fr-BE" sz="30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368" y="1750539"/>
            <a:ext cx="1841349" cy="1747969"/>
          </a:xfrm>
          <a:prstGeom prst="rect">
            <a:avLst/>
          </a:prstGeom>
        </p:spPr>
      </p:pic>
      <p:grpSp>
        <p:nvGrpSpPr>
          <p:cNvPr id="7" name="Groupe 6"/>
          <p:cNvGrpSpPr/>
          <p:nvPr/>
        </p:nvGrpSpPr>
        <p:grpSpPr>
          <a:xfrm>
            <a:off x="6581775" y="2995074"/>
            <a:ext cx="4565591" cy="3124114"/>
            <a:chOff x="2639617" y="1918179"/>
            <a:chExt cx="7169158" cy="4479740"/>
          </a:xfrm>
          <a:solidFill>
            <a:schemeClr val="accent4"/>
          </a:solidFill>
        </p:grpSpPr>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b="9617"/>
            <a:stretch/>
          </p:blipFill>
          <p:spPr>
            <a:xfrm>
              <a:off x="3671159" y="1918179"/>
              <a:ext cx="3504962" cy="4479740"/>
            </a:xfrm>
            <a:prstGeom prst="rect">
              <a:avLst/>
            </a:prstGeom>
            <a:grpFill/>
          </p:spPr>
        </p:pic>
        <p:sp>
          <p:nvSpPr>
            <p:cNvPr id="9" name="Flèche gauche 8"/>
            <p:cNvSpPr/>
            <p:nvPr/>
          </p:nvSpPr>
          <p:spPr>
            <a:xfrm>
              <a:off x="5603949" y="2132855"/>
              <a:ext cx="1512168" cy="144016"/>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0" name="Flèche gauche 9"/>
            <p:cNvSpPr/>
            <p:nvPr/>
          </p:nvSpPr>
          <p:spPr>
            <a:xfrm>
              <a:off x="5668187" y="2830203"/>
              <a:ext cx="1285875" cy="142875"/>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1" name="Flèche gauche 10"/>
            <p:cNvSpPr/>
            <p:nvPr/>
          </p:nvSpPr>
          <p:spPr>
            <a:xfrm>
              <a:off x="5896254" y="3363445"/>
              <a:ext cx="1883616" cy="156748"/>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2" name="Ellipse 11"/>
            <p:cNvSpPr/>
            <p:nvPr/>
          </p:nvSpPr>
          <p:spPr>
            <a:xfrm>
              <a:off x="7690144" y="3295171"/>
              <a:ext cx="1162397" cy="293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800" dirty="0">
                  <a:solidFill>
                    <a:schemeClr val="tx1"/>
                  </a:solidFill>
                  <a:latin typeface="+mj-lt"/>
                </a:rPr>
                <a:t>Plèvre</a:t>
              </a:r>
              <a:endParaRPr lang="en-US" sz="800" dirty="0">
                <a:solidFill>
                  <a:schemeClr val="tx1"/>
                </a:solidFill>
                <a:latin typeface="+mj-lt"/>
              </a:endParaRPr>
            </a:p>
          </p:txBody>
        </p:sp>
        <p:sp>
          <p:nvSpPr>
            <p:cNvPr id="13" name="Ellipse 12"/>
            <p:cNvSpPr/>
            <p:nvPr/>
          </p:nvSpPr>
          <p:spPr>
            <a:xfrm>
              <a:off x="7010015" y="2048982"/>
              <a:ext cx="1357895" cy="311762"/>
            </a:xfrm>
            <a:prstGeom prst="ellipse">
              <a:avLst/>
            </a:prstGeom>
            <a:grpFill/>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a:defRPr/>
              </a:pPr>
              <a:r>
                <a:rPr lang="fr-BE" sz="800" dirty="0">
                  <a:solidFill>
                    <a:schemeClr val="tx1"/>
                  </a:solidFill>
                  <a:latin typeface="+mj-lt"/>
                </a:rPr>
                <a:t>Cerveau</a:t>
              </a:r>
              <a:endParaRPr lang="en-US" sz="800" dirty="0">
                <a:solidFill>
                  <a:schemeClr val="tx1"/>
                </a:solidFill>
                <a:latin typeface="+mj-lt"/>
              </a:endParaRPr>
            </a:p>
          </p:txBody>
        </p:sp>
        <p:sp>
          <p:nvSpPr>
            <p:cNvPr id="14" name="Ellipse 13"/>
            <p:cNvSpPr/>
            <p:nvPr/>
          </p:nvSpPr>
          <p:spPr>
            <a:xfrm>
              <a:off x="6864335" y="2723884"/>
              <a:ext cx="2944440" cy="36029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800" dirty="0">
                  <a:solidFill>
                    <a:schemeClr val="tx1"/>
                  </a:solidFill>
                  <a:latin typeface="+mj-lt"/>
                </a:rPr>
                <a:t>Ganglions lymphatiques</a:t>
              </a:r>
              <a:endParaRPr lang="en-US" sz="800" dirty="0">
                <a:solidFill>
                  <a:schemeClr val="tx1"/>
                </a:solidFill>
                <a:latin typeface="+mj-lt"/>
              </a:endParaRPr>
            </a:p>
          </p:txBody>
        </p:sp>
        <p:sp>
          <p:nvSpPr>
            <p:cNvPr id="15" name="Flèche gauche 14"/>
            <p:cNvSpPr/>
            <p:nvPr/>
          </p:nvSpPr>
          <p:spPr>
            <a:xfrm>
              <a:off x="5668187" y="4531900"/>
              <a:ext cx="1285875" cy="142875"/>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6" name="Ellipse 15"/>
            <p:cNvSpPr/>
            <p:nvPr/>
          </p:nvSpPr>
          <p:spPr>
            <a:xfrm>
              <a:off x="6816081" y="4392320"/>
              <a:ext cx="2428875" cy="4220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800" dirty="0">
                  <a:solidFill>
                    <a:schemeClr val="tx1"/>
                  </a:solidFill>
                  <a:latin typeface="+mj-lt"/>
                </a:rPr>
                <a:t>Colonne vertébrale</a:t>
              </a:r>
              <a:endParaRPr lang="en-US" sz="800" dirty="0">
                <a:solidFill>
                  <a:schemeClr val="tx1"/>
                </a:solidFill>
                <a:latin typeface="+mj-lt"/>
              </a:endParaRPr>
            </a:p>
          </p:txBody>
        </p:sp>
        <p:sp>
          <p:nvSpPr>
            <p:cNvPr id="17" name="Flèche droite 16"/>
            <p:cNvSpPr/>
            <p:nvPr/>
          </p:nvSpPr>
          <p:spPr>
            <a:xfrm>
              <a:off x="4280640" y="2805421"/>
              <a:ext cx="1143000" cy="14287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8" name="Ellipse 17"/>
            <p:cNvSpPr/>
            <p:nvPr/>
          </p:nvSpPr>
          <p:spPr>
            <a:xfrm>
              <a:off x="3004792" y="2723884"/>
              <a:ext cx="1357313" cy="337543"/>
            </a:xfrm>
            <a:prstGeom prst="ellipse">
              <a:avLst/>
            </a:prstGeom>
            <a:grpFill/>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a:defRPr/>
              </a:pPr>
              <a:r>
                <a:rPr lang="fr-BE" sz="800" dirty="0">
                  <a:solidFill>
                    <a:schemeClr val="tx1"/>
                  </a:solidFill>
                  <a:latin typeface="+mj-lt"/>
                </a:rPr>
                <a:t>Larynx</a:t>
              </a:r>
              <a:endParaRPr lang="en-US" sz="800" dirty="0">
                <a:solidFill>
                  <a:schemeClr val="tx1"/>
                </a:solidFill>
                <a:latin typeface="+mj-lt"/>
              </a:endParaRPr>
            </a:p>
          </p:txBody>
        </p:sp>
        <p:sp>
          <p:nvSpPr>
            <p:cNvPr id="19" name="Flèche droite 18"/>
            <p:cNvSpPr/>
            <p:nvPr/>
          </p:nvSpPr>
          <p:spPr>
            <a:xfrm>
              <a:off x="3593101" y="3583892"/>
              <a:ext cx="1143000" cy="14287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0" name="Ellipse 19"/>
            <p:cNvSpPr/>
            <p:nvPr/>
          </p:nvSpPr>
          <p:spPr>
            <a:xfrm>
              <a:off x="2639617" y="3501008"/>
              <a:ext cx="1000125" cy="318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800" dirty="0">
                  <a:solidFill>
                    <a:schemeClr val="tx1"/>
                  </a:solidFill>
                  <a:latin typeface="+mj-lt"/>
                </a:rPr>
                <a:t>Os</a:t>
              </a:r>
              <a:endParaRPr lang="en-US" sz="800" dirty="0">
                <a:solidFill>
                  <a:schemeClr val="tx1"/>
                </a:solidFill>
                <a:latin typeface="+mj-lt"/>
              </a:endParaRPr>
            </a:p>
          </p:txBody>
        </p:sp>
        <p:sp>
          <p:nvSpPr>
            <p:cNvPr id="21" name="Flèche droite 20"/>
            <p:cNvSpPr/>
            <p:nvPr/>
          </p:nvSpPr>
          <p:spPr>
            <a:xfrm>
              <a:off x="3935760" y="4082511"/>
              <a:ext cx="1143000" cy="14287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2" name="Ellipse 21"/>
            <p:cNvSpPr/>
            <p:nvPr/>
          </p:nvSpPr>
          <p:spPr>
            <a:xfrm>
              <a:off x="3093039" y="4037336"/>
              <a:ext cx="1000125" cy="2332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800" dirty="0">
                  <a:solidFill>
                    <a:schemeClr val="tx1"/>
                  </a:solidFill>
                  <a:latin typeface="+mj-lt"/>
                </a:rPr>
                <a:t>Rein</a:t>
              </a:r>
              <a:endParaRPr lang="en-US" sz="800" dirty="0">
                <a:solidFill>
                  <a:schemeClr val="tx1"/>
                </a:solidFill>
                <a:latin typeface="+mj-lt"/>
              </a:endParaRPr>
            </a:p>
          </p:txBody>
        </p:sp>
      </p:grpSp>
      <p:sp>
        <p:nvSpPr>
          <p:cNvPr id="3" name="ZoneTexte 2"/>
          <p:cNvSpPr txBox="1"/>
          <p:nvPr/>
        </p:nvSpPr>
        <p:spPr>
          <a:xfrm>
            <a:off x="1383200" y="3906833"/>
            <a:ext cx="5198575" cy="2215991"/>
          </a:xfrm>
          <a:prstGeom prst="rect">
            <a:avLst/>
          </a:prstGeom>
          <a:noFill/>
        </p:spPr>
        <p:txBody>
          <a:bodyPr wrap="square" rtlCol="0">
            <a:spAutoFit/>
          </a:bodyPr>
          <a:lstStyle/>
          <a:p>
            <a:r>
              <a:rPr lang="fr-BE" sz="3000" b="1" dirty="0"/>
              <a:t>Non</a:t>
            </a:r>
            <a:r>
              <a:rPr lang="fr-BE" sz="3000" dirty="0"/>
              <a:t> si atteinte d’autres organes = tuberculose </a:t>
            </a:r>
            <a:r>
              <a:rPr lang="fr-BE" sz="3000" dirty="0" err="1"/>
              <a:t>extrapulmonaire</a:t>
            </a:r>
            <a:r>
              <a:rPr lang="fr-BE" sz="3000" dirty="0"/>
              <a:t> (30% des cas)</a:t>
            </a:r>
          </a:p>
          <a:p>
            <a:pPr marL="533889" lvl="1" indent="-533889"/>
            <a:endParaRPr lang="fr-BE" sz="3000" dirty="0"/>
          </a:p>
          <a:p>
            <a:endParaRPr lang="fr-BE" dirty="0"/>
          </a:p>
        </p:txBody>
      </p:sp>
    </p:spTree>
    <p:extLst>
      <p:ext uri="{BB962C8B-B14F-4D97-AF65-F5344CB8AC3E}">
        <p14:creationId xmlns:p14="http://schemas.microsoft.com/office/powerpoint/2010/main" val="209993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648929" y="365125"/>
            <a:ext cx="10704871" cy="1325563"/>
          </a:xfrm>
        </p:spPr>
        <p:txBody>
          <a:bodyPr>
            <a:normAutofit/>
          </a:bodyPr>
          <a:lstStyle/>
          <a:p>
            <a:pPr eaLnBrk="1" hangingPunct="1"/>
            <a:r>
              <a:rPr lang="fr-FR" b="1" dirty="0"/>
              <a:t>Comment se transmet la tuberculose pulmonaire?</a:t>
            </a:r>
            <a:endParaRPr lang="fr-BE" b="1" dirty="0"/>
          </a:p>
        </p:txBody>
      </p:sp>
      <p:sp>
        <p:nvSpPr>
          <p:cNvPr id="17411" name="Espace réservé du contenu 2"/>
          <p:cNvSpPr>
            <a:spLocks noGrp="1"/>
          </p:cNvSpPr>
          <p:nvPr>
            <p:ph sz="quarter" idx="1"/>
          </p:nvPr>
        </p:nvSpPr>
        <p:spPr>
          <a:xfrm>
            <a:off x="439838" y="1956122"/>
            <a:ext cx="7070536" cy="4502935"/>
          </a:xfrm>
        </p:spPr>
        <p:txBody>
          <a:bodyPr>
            <a:normAutofit/>
          </a:bodyPr>
          <a:lstStyle/>
          <a:p>
            <a:pPr eaLnBrk="1" hangingPunct="1"/>
            <a:r>
              <a:rPr lang="fr-FR" dirty="0">
                <a:latin typeface="+mn-lt"/>
              </a:rPr>
              <a:t>Par </a:t>
            </a:r>
            <a:r>
              <a:rPr lang="fr-FR" b="1" dirty="0">
                <a:solidFill>
                  <a:schemeClr val="accent2"/>
                </a:solidFill>
                <a:latin typeface="+mn-lt"/>
              </a:rPr>
              <a:t>voie aérienne </a:t>
            </a:r>
            <a:r>
              <a:rPr lang="fr-FR" sz="2000" dirty="0">
                <a:latin typeface="+mn-lt"/>
              </a:rPr>
              <a:t>(</a:t>
            </a:r>
            <a:r>
              <a:rPr lang="fr-FR" sz="2000" dirty="0" err="1">
                <a:latin typeface="+mn-lt"/>
              </a:rPr>
              <a:t>droplets</a:t>
            </a:r>
            <a:r>
              <a:rPr lang="fr-FR" sz="2000" dirty="0">
                <a:latin typeface="+mn-lt"/>
              </a:rPr>
              <a:t> </a:t>
            </a:r>
            <a:r>
              <a:rPr lang="fr-FR" sz="2000" dirty="0" err="1">
                <a:latin typeface="+mn-lt"/>
              </a:rPr>
              <a:t>nuclei</a:t>
            </a:r>
            <a:r>
              <a:rPr lang="fr-FR" sz="2000" dirty="0">
                <a:latin typeface="+mn-lt"/>
              </a:rPr>
              <a:t>)</a:t>
            </a:r>
            <a:endParaRPr lang="fr-FR" sz="2400" dirty="0">
              <a:latin typeface="+mn-lt"/>
            </a:endParaRPr>
          </a:p>
          <a:p>
            <a:pPr lvl="1"/>
            <a:r>
              <a:rPr lang="fr-BE" sz="2200" dirty="0">
                <a:latin typeface="+mn-lt"/>
              </a:rPr>
              <a:t>Quand la personne malade parle, chante, éternue, etc. elle disperse dans l’air des petites particules inhalées par une autre personne</a:t>
            </a:r>
          </a:p>
          <a:p>
            <a:pPr lvl="1" eaLnBrk="1" hangingPunct="1"/>
            <a:r>
              <a:rPr lang="fr-FR" sz="2200" dirty="0">
                <a:latin typeface="+mn-lt"/>
              </a:rPr>
              <a:t>Peut même se produire sans contact direct</a:t>
            </a:r>
          </a:p>
          <a:p>
            <a:pPr lvl="1" eaLnBrk="1" hangingPunct="1"/>
            <a:endParaRPr lang="fr-FR" sz="1400" dirty="0">
              <a:latin typeface="+mn-lt"/>
            </a:endParaRPr>
          </a:p>
          <a:p>
            <a:pPr algn="ctr"/>
            <a:r>
              <a:rPr lang="fr-BE" b="1" dirty="0">
                <a:latin typeface="+mn-lt"/>
              </a:rPr>
              <a:t>Pas de transmission via aliments ou objets</a:t>
            </a:r>
          </a:p>
          <a:p>
            <a:pPr algn="ctr"/>
            <a:endParaRPr lang="fr-BE" sz="1100" b="1" dirty="0">
              <a:latin typeface="+mn-lt"/>
            </a:endParaRPr>
          </a:p>
          <a:p>
            <a:pPr marL="452438"/>
            <a:r>
              <a:rPr lang="fr-BE" b="1" dirty="0">
                <a:latin typeface="+mn-lt"/>
              </a:rPr>
              <a:t>Tout le monde peut être contaminé</a:t>
            </a:r>
          </a:p>
          <a:p>
            <a:endParaRPr lang="fr-FR" b="1" dirty="0">
              <a:solidFill>
                <a:schemeClr val="accent2"/>
              </a:solidFill>
              <a:latin typeface="+mn-lt"/>
            </a:endParaRPr>
          </a:p>
          <a:p>
            <a:pPr eaLnBrk="1" hangingPunct="1"/>
            <a:endParaRPr lang="fr-BE" b="1" dirty="0">
              <a:latin typeface="+mn-lt"/>
            </a:endParaRPr>
          </a:p>
        </p:txBody>
      </p:sp>
      <p:pic>
        <p:nvPicPr>
          <p:cNvPr id="5" name="Picture 2" descr="Résultat de recherche d'images pour &quot;tuberculosis fun&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216" b="15065"/>
          <a:stretch/>
        </p:blipFill>
        <p:spPr bwMode="auto">
          <a:xfrm>
            <a:off x="7510374" y="1460356"/>
            <a:ext cx="3691526" cy="230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a tuberculo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1861" y="4207589"/>
            <a:ext cx="3721939" cy="194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13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pPr eaLnBrk="1" hangingPunct="1"/>
            <a:r>
              <a:rPr lang="fr-FR" b="1" dirty="0"/>
              <a:t>Degré de contagiosité </a:t>
            </a:r>
            <a:endParaRPr lang="fr-BE" b="1" dirty="0"/>
          </a:p>
        </p:txBody>
      </p:sp>
      <p:sp>
        <p:nvSpPr>
          <p:cNvPr id="3" name="Espace réservé du contenu 2"/>
          <p:cNvSpPr>
            <a:spLocks noGrp="1"/>
          </p:cNvSpPr>
          <p:nvPr>
            <p:ph idx="1"/>
          </p:nvPr>
        </p:nvSpPr>
        <p:spPr/>
        <p:txBody>
          <a:bodyPr>
            <a:normAutofit/>
          </a:bodyPr>
          <a:lstStyle/>
          <a:p>
            <a:pPr>
              <a:defRPr/>
            </a:pPr>
            <a:r>
              <a:rPr lang="fr-FR" dirty="0">
                <a:latin typeface="+mn-lt"/>
              </a:rPr>
              <a:t>Il existe </a:t>
            </a:r>
            <a:r>
              <a:rPr lang="fr-FR" b="1" dirty="0">
                <a:solidFill>
                  <a:schemeClr val="accent2"/>
                </a:solidFill>
                <a:latin typeface="+mn-lt"/>
              </a:rPr>
              <a:t>différents degrés de contagiosité</a:t>
            </a:r>
          </a:p>
          <a:p>
            <a:pPr marL="663575" lvl="1" indent="-342900">
              <a:defRPr/>
            </a:pPr>
            <a:r>
              <a:rPr lang="fr-FR" dirty="0">
                <a:latin typeface="+mn-lt"/>
                <a:sym typeface="Wingdings" pitchFamily="2" charset="2"/>
              </a:rPr>
              <a:t>Les </a:t>
            </a:r>
            <a:r>
              <a:rPr lang="fr-FR" b="1" dirty="0">
                <a:latin typeface="+mn-lt"/>
                <a:sym typeface="Wingdings" pitchFamily="2" charset="2"/>
              </a:rPr>
              <a:t>enfants</a:t>
            </a:r>
            <a:r>
              <a:rPr lang="fr-FR" dirty="0">
                <a:latin typeface="+mn-lt"/>
                <a:sym typeface="Wingdings" pitchFamily="2" charset="2"/>
              </a:rPr>
              <a:t> sont généralement </a:t>
            </a:r>
            <a:r>
              <a:rPr lang="fr-FR" b="1" dirty="0">
                <a:latin typeface="+mn-lt"/>
                <a:sym typeface="Wingdings" pitchFamily="2" charset="2"/>
              </a:rPr>
              <a:t>peu contagieux  </a:t>
            </a:r>
            <a:endParaRPr lang="fr-BE" b="1" dirty="0">
              <a:latin typeface="+mn-lt"/>
            </a:endParaRPr>
          </a:p>
          <a:p>
            <a:pPr marL="663575" lvl="1" indent="-342900">
              <a:defRPr/>
            </a:pPr>
            <a:r>
              <a:rPr lang="fr-FR" dirty="0">
                <a:latin typeface="+mn-lt"/>
              </a:rPr>
              <a:t>On parle </a:t>
            </a:r>
            <a:r>
              <a:rPr lang="fr-FR" b="1" dirty="0">
                <a:latin typeface="+mn-lt"/>
              </a:rPr>
              <a:t>d’examen direct (ED) </a:t>
            </a:r>
            <a:r>
              <a:rPr lang="fr-FR" dirty="0">
                <a:latin typeface="+mn-lt"/>
              </a:rPr>
              <a:t>positif (plus contagieux) et d’examen direct négatif (moins contagieux)</a:t>
            </a:r>
          </a:p>
        </p:txBody>
      </p:sp>
      <p:pic>
        <p:nvPicPr>
          <p:cNvPr id="18438" name="Picture 15" descr="http://www.eurekasante.fr/images/vidal/photos/7156755-analyse-microscope.jpg"/>
          <p:cNvPicPr>
            <a:picLocks noChangeAspect="1" noChangeArrowheads="1"/>
          </p:cNvPicPr>
          <p:nvPr/>
        </p:nvPicPr>
        <p:blipFill>
          <a:blip r:embed="rId3" cstate="print"/>
          <a:srcRect/>
          <a:stretch>
            <a:fillRect/>
          </a:stretch>
        </p:blipFill>
        <p:spPr bwMode="auto">
          <a:xfrm>
            <a:off x="6341807" y="4001294"/>
            <a:ext cx="1978077" cy="1978077"/>
          </a:xfrm>
          <a:prstGeom prst="rect">
            <a:avLst/>
          </a:prstGeom>
          <a:noFill/>
          <a:ln w="9525">
            <a:noFill/>
            <a:miter lim="800000"/>
            <a:headEnd/>
            <a:tailEnd/>
          </a:ln>
        </p:spPr>
      </p:pic>
      <p:sp>
        <p:nvSpPr>
          <p:cNvPr id="2" name="ZoneTexte 1"/>
          <p:cNvSpPr txBox="1"/>
          <p:nvPr/>
        </p:nvSpPr>
        <p:spPr>
          <a:xfrm>
            <a:off x="1943100" y="4001294"/>
            <a:ext cx="4398707" cy="1631216"/>
          </a:xfrm>
          <a:prstGeom prst="rect">
            <a:avLst/>
          </a:prstGeom>
          <a:noFill/>
        </p:spPr>
        <p:txBody>
          <a:bodyPr wrap="square" rtlCol="0">
            <a:spAutoFit/>
          </a:bodyPr>
          <a:lstStyle/>
          <a:p>
            <a:r>
              <a:rPr lang="fr-BE" sz="2000" dirty="0"/>
              <a:t>Pour l’examen direct, on observe les crachats au microscope afin d’y rechercher des bacilles de la tuberculose. S’ils sont présents, c’est ED positif.</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2401" y="4532672"/>
            <a:ext cx="1809248" cy="1166965"/>
          </a:xfrm>
          <a:prstGeom prst="rect">
            <a:avLst/>
          </a:prstGeom>
        </p:spPr>
      </p:pic>
    </p:spTree>
    <p:extLst>
      <p:ext uri="{BB962C8B-B14F-4D97-AF65-F5344CB8AC3E}">
        <p14:creationId xmlns:p14="http://schemas.microsoft.com/office/powerpoint/2010/main" val="1945079740"/>
      </p:ext>
    </p:extLst>
  </p:cSld>
  <p:clrMapOvr>
    <a:masterClrMapping/>
  </p:clrMapOvr>
</p:sld>
</file>

<file path=ppt/theme/theme1.xml><?xml version="1.0" encoding="utf-8"?>
<a:theme xmlns:a="http://schemas.openxmlformats.org/drawingml/2006/main" name="FA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DiasFARES.potx" id="{4D4348D9-195D-4161-810C-C568FE77C245}" vid="{D4377D44-0132-4CDA-892C-EC54F47E86E2}"/>
    </a:ext>
  </a:extLst>
</a:theme>
</file>

<file path=ppt/theme/theme2.xml><?xml version="1.0" encoding="utf-8"?>
<a:theme xmlns:a="http://schemas.openxmlformats.org/drawingml/2006/main" name="Blan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DiasFARES.potx" id="{4D4348D9-195D-4161-810C-C568FE77C245}" vid="{CFB6FE06-8745-4241-A205-CABC51BC5E9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7D42FC7925C1409A07511595518AB3" ma:contentTypeVersion="5" ma:contentTypeDescription="Create a new document." ma:contentTypeScope="" ma:versionID="7b767d1a82f402cb4d735bb7bb16f145">
  <xsd:schema xmlns:xsd="http://www.w3.org/2001/XMLSchema" xmlns:xs="http://www.w3.org/2001/XMLSchema" xmlns:p="http://schemas.microsoft.com/office/2006/metadata/properties" xmlns:ns2="8dae6316-da62-4cfc-b7ba-e0cb1d89d18d" targetNamespace="http://schemas.microsoft.com/office/2006/metadata/properties" ma:root="true" ma:fieldsID="d212a02732dd1c72dc29eaf8b4cff3d5" ns2:_="">
    <xsd:import namespace="8dae6316-da62-4cfc-b7ba-e0cb1d89d18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ae6316-da62-4cfc-b7ba-e0cb1d89d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CFFF77-29CD-4BAC-8130-A0758621DA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ae6316-da62-4cfc-b7ba-e0cb1d89d1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4C91D6-2594-43C8-B0EA-6B6D8C185EC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D169D90-1772-4BE6-A626-F147ED856F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ModeleDiasFARES</Template>
  <TotalTime>0</TotalTime>
  <Words>3120</Words>
  <Application>Microsoft Office PowerPoint</Application>
  <PresentationFormat>Grand écran</PresentationFormat>
  <Paragraphs>242</Paragraphs>
  <Slides>21</Slides>
  <Notes>21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Wingdings</vt:lpstr>
      <vt:lpstr>Calibri</vt:lpstr>
      <vt:lpstr>Exo</vt:lpstr>
      <vt:lpstr>Calibri Light</vt:lpstr>
      <vt:lpstr>FARES</vt:lpstr>
      <vt:lpstr>Blanc</vt:lpstr>
      <vt:lpstr>Séance d’information sur la tuberculose</vt:lpstr>
      <vt:lpstr>Préalable</vt:lpstr>
      <vt:lpstr>Qu’est ce que la tuberculose?</vt:lpstr>
      <vt:lpstr>Quelques chiffres-clé</vt:lpstr>
      <vt:lpstr>La tuberculose en milieu scolaire</vt:lpstr>
      <vt:lpstr>Différencier l’infection et la maladie</vt:lpstr>
      <vt:lpstr>La tuberculose est-elle contagieuse?</vt:lpstr>
      <vt:lpstr>Comment se transmet la tuberculose pulmonaire?</vt:lpstr>
      <vt:lpstr>Degré de contagiosité </vt:lpstr>
      <vt:lpstr>Symptômes de la tuberculose pulmonaire</vt:lpstr>
      <vt:lpstr>Comment diagnostiquer la tuberculose?</vt:lpstr>
      <vt:lpstr>Peut-on guérir de la tuberculose?</vt:lpstr>
      <vt:lpstr>Quand réaliser un dépistage des contacts?</vt:lpstr>
      <vt:lpstr>En quoi consiste le dépistage?</vt:lpstr>
      <vt:lpstr>Le test cutané tuberculinique (= TCT ou ID)</vt:lpstr>
      <vt:lpstr>Résultat du TCT et suivi</vt:lpstr>
      <vt:lpstr>La radiographie (=RX)</vt:lpstr>
      <vt:lpstr>En fonction des résultats ID et/ou RX, 3 possibilités</vt:lpstr>
      <vt:lpstr>Cas spécial: recherche contaminateur</vt:lpstr>
      <vt:lpstr>Dépistage du personnel</vt:lpstr>
      <vt:lpstr>Plus d’informations sur www.fares.be </vt:lpstr>
    </vt:vector>
  </TitlesOfParts>
  <Company>FARES asbl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Martine Spitaels</dc:creator>
  <cp:lastModifiedBy>Lilas WEBER</cp:lastModifiedBy>
  <cp:revision>184</cp:revision>
  <cp:lastPrinted>2017-11-07T13:57:47Z</cp:lastPrinted>
  <dcterms:created xsi:type="dcterms:W3CDTF">2015-12-02T14:06:16Z</dcterms:created>
  <dcterms:modified xsi:type="dcterms:W3CDTF">2022-06-13T08:05:22Z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0x010100E47D42FC7925C1409A07511595518AB3</vt:lpwstr>
  </property>
  <property fmtid="{D5CDD505-2E9C-101B-9397-08002B2CF9AE}" pid="3" name="Order">
    <vt:r8>8779600</vt:r8>
  </property>
</Properties>
</file>